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6"/>
  </p:notesMasterIdLst>
  <p:sldIdLst>
    <p:sldId id="256" r:id="rId3"/>
    <p:sldId id="289" r:id="rId4"/>
    <p:sldId id="261" r:id="rId5"/>
    <p:sldId id="270" r:id="rId6"/>
    <p:sldId id="273" r:id="rId7"/>
    <p:sldId id="277" r:id="rId8"/>
    <p:sldId id="288" r:id="rId9"/>
    <p:sldId id="282" r:id="rId10"/>
    <p:sldId id="296" r:id="rId11"/>
    <p:sldId id="290" r:id="rId12"/>
    <p:sldId id="291" r:id="rId13"/>
    <p:sldId id="294" r:id="rId14"/>
    <p:sldId id="292" r:id="rId15"/>
    <p:sldId id="391" r:id="rId16"/>
    <p:sldId id="297" r:id="rId17"/>
    <p:sldId id="298" r:id="rId18"/>
    <p:sldId id="265" r:id="rId19"/>
    <p:sldId id="300" r:id="rId20"/>
    <p:sldId id="301" r:id="rId21"/>
    <p:sldId id="302" r:id="rId22"/>
    <p:sldId id="303" r:id="rId23"/>
    <p:sldId id="305" r:id="rId24"/>
    <p:sldId id="287" r:id="rId25"/>
    <p:sldId id="306" r:id="rId26"/>
    <p:sldId id="307" r:id="rId27"/>
    <p:sldId id="308" r:id="rId28"/>
    <p:sldId id="276" r:id="rId29"/>
    <p:sldId id="260" r:id="rId30"/>
    <p:sldId id="431" r:id="rId31"/>
    <p:sldId id="317" r:id="rId32"/>
    <p:sldId id="309" r:id="rId33"/>
    <p:sldId id="311" r:id="rId34"/>
    <p:sldId id="310" r:id="rId35"/>
    <p:sldId id="312" r:id="rId36"/>
    <p:sldId id="314" r:id="rId37"/>
    <p:sldId id="313" r:id="rId38"/>
    <p:sldId id="315" r:id="rId39"/>
    <p:sldId id="320" r:id="rId40"/>
    <p:sldId id="321" r:id="rId41"/>
    <p:sldId id="322" r:id="rId42"/>
    <p:sldId id="325" r:id="rId43"/>
    <p:sldId id="376" r:id="rId44"/>
    <p:sldId id="377" r:id="rId45"/>
    <p:sldId id="326" r:id="rId46"/>
    <p:sldId id="327" r:id="rId47"/>
    <p:sldId id="328" r:id="rId48"/>
    <p:sldId id="262" r:id="rId49"/>
    <p:sldId id="329" r:id="rId50"/>
    <p:sldId id="330" r:id="rId51"/>
    <p:sldId id="331" r:id="rId52"/>
    <p:sldId id="392" r:id="rId53"/>
    <p:sldId id="259" r:id="rId54"/>
    <p:sldId id="393" r:id="rId55"/>
    <p:sldId id="394" r:id="rId56"/>
    <p:sldId id="395" r:id="rId57"/>
    <p:sldId id="285" r:id="rId58"/>
    <p:sldId id="333" r:id="rId59"/>
    <p:sldId id="396" r:id="rId60"/>
    <p:sldId id="332" r:id="rId61"/>
    <p:sldId id="387" r:id="rId62"/>
    <p:sldId id="388" r:id="rId63"/>
    <p:sldId id="335" r:id="rId64"/>
    <p:sldId id="336" r:id="rId65"/>
    <p:sldId id="337" r:id="rId66"/>
    <p:sldId id="338" r:id="rId67"/>
    <p:sldId id="378" r:id="rId68"/>
    <p:sldId id="339" r:id="rId69"/>
    <p:sldId id="340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432" r:id="rId83"/>
    <p:sldId id="316" r:id="rId84"/>
    <p:sldId id="318" r:id="rId85"/>
    <p:sldId id="279" r:id="rId86"/>
    <p:sldId id="433" r:id="rId87"/>
    <p:sldId id="434" r:id="rId88"/>
    <p:sldId id="435" r:id="rId89"/>
    <p:sldId id="283" r:id="rId90"/>
    <p:sldId id="284" r:id="rId91"/>
    <p:sldId id="355" r:id="rId92"/>
    <p:sldId id="379" r:id="rId93"/>
    <p:sldId id="356" r:id="rId94"/>
    <p:sldId id="357" r:id="rId95"/>
    <p:sldId id="358" r:id="rId96"/>
    <p:sldId id="361" r:id="rId97"/>
    <p:sldId id="362" r:id="rId98"/>
    <p:sldId id="364" r:id="rId99"/>
    <p:sldId id="365" r:id="rId100"/>
    <p:sldId id="436" r:id="rId101"/>
    <p:sldId id="366" r:id="rId102"/>
    <p:sldId id="367" r:id="rId103"/>
    <p:sldId id="368" r:id="rId104"/>
    <p:sldId id="389" r:id="rId105"/>
    <p:sldId id="369" r:id="rId106"/>
    <p:sldId id="370" r:id="rId107"/>
    <p:sldId id="371" r:id="rId108"/>
    <p:sldId id="372" r:id="rId109"/>
    <p:sldId id="373" r:id="rId110"/>
    <p:sldId id="430" r:id="rId111"/>
    <p:sldId id="374" r:id="rId112"/>
    <p:sldId id="385" r:id="rId113"/>
    <p:sldId id="390" r:id="rId114"/>
    <p:sldId id="386" r:id="rId11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4069"/>
    <a:srgbClr val="F7CDEB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7" d="100"/>
          <a:sy n="57" d="100"/>
        </p:scale>
        <p:origin x="147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notesMaster" Target="notesMasters/notesMaster1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70.wmf"/><Relationship Id="rId1" Type="http://schemas.openxmlformats.org/officeDocument/2006/relationships/image" Target="../media/image6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5.vml.rels><?xml version="1.0" encoding="UTF-8" standalone="yes"?>
<Relationships xmlns="http://schemas.openxmlformats.org/package/2006/relationships"><Relationship Id="rId4" Type="http://schemas.openxmlformats.org/officeDocument/2006/relationships/image" Target="../media/image97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28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4.wmf"/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1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4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53.wmf"/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Relationship Id="rId3" Type="http://schemas.openxmlformats.org/officeDocument/2006/relationships/image" Target="../media/image149.wmf"/><Relationship Id="rId2" Type="http://schemas.openxmlformats.org/officeDocument/2006/relationships/image" Target="../media/image146.wmf"/><Relationship Id="rId1" Type="http://schemas.openxmlformats.org/officeDocument/2006/relationships/image" Target="../media/image148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4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wmf"/><Relationship Id="rId8" Type="http://schemas.openxmlformats.org/officeDocument/2006/relationships/image" Target="../media/image159.wmf"/><Relationship Id="rId7" Type="http://schemas.openxmlformats.org/officeDocument/2006/relationships/image" Target="../media/image158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48.wmf"/><Relationship Id="rId3" Type="http://schemas.openxmlformats.org/officeDocument/2006/relationships/image" Target="../media/image155.wmf"/><Relationship Id="rId2" Type="http://schemas.openxmlformats.org/officeDocument/2006/relationships/image" Target="../media/image146.wmf"/><Relationship Id="rId11" Type="http://schemas.openxmlformats.org/officeDocument/2006/relationships/image" Target="../media/image162.wmf"/><Relationship Id="rId10" Type="http://schemas.openxmlformats.org/officeDocument/2006/relationships/image" Target="../media/image161.wmf"/><Relationship Id="rId1" Type="http://schemas.openxmlformats.org/officeDocument/2006/relationships/image" Target="../media/image150.wmf"/></Relationships>
</file>

<file path=ppt/drawings/_rels/vmlDrawing4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67.wmf"/><Relationship Id="rId4" Type="http://schemas.openxmlformats.org/officeDocument/2006/relationships/image" Target="../media/image166.wmf"/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4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2.wmf"/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D5CD0-3FE2-45F4-82A2-BF7FC43DF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45F39-372B-414C-8352-7960A15316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 bwMode="auto">
          <a:xfrm>
            <a:off x="4760913" y="20638"/>
            <a:ext cx="4438650" cy="4038600"/>
          </a:xfrm>
          <a:custGeom>
            <a:avLst/>
            <a:gdLst/>
            <a:ahLst/>
            <a:cxnLst>
              <a:cxn ang="0">
                <a:pos x="23" y="4"/>
              </a:cxn>
              <a:cxn ang="0">
                <a:pos x="11" y="71"/>
              </a:cxn>
              <a:cxn ang="0">
                <a:pos x="25" y="393"/>
              </a:cxn>
              <a:cxn ang="0">
                <a:pos x="54" y="457"/>
              </a:cxn>
              <a:cxn ang="0">
                <a:pos x="158" y="482"/>
              </a:cxn>
              <a:cxn ang="0">
                <a:pos x="204" y="495"/>
              </a:cxn>
              <a:cxn ang="0">
                <a:pos x="520" y="475"/>
              </a:cxn>
              <a:cxn ang="0">
                <a:pos x="533" y="167"/>
              </a:cxn>
              <a:cxn ang="0">
                <a:pos x="369" y="16"/>
              </a:cxn>
              <a:cxn ang="0">
                <a:pos x="249" y="29"/>
              </a:cxn>
              <a:cxn ang="0">
                <a:pos x="198" y="11"/>
              </a:cxn>
              <a:cxn ang="0">
                <a:pos x="151" y="2"/>
              </a:cxn>
              <a:cxn ang="0">
                <a:pos x="23" y="4"/>
              </a:cxn>
            </a:cxnLst>
            <a:rect l="0" t="0" r="r" b="b"/>
            <a:pathLst>
              <a:path w="546" h="497">
                <a:moveTo>
                  <a:pt x="23" y="4"/>
                </a:moveTo>
                <a:cubicBezTo>
                  <a:pt x="23" y="4"/>
                  <a:pt x="0" y="34"/>
                  <a:pt x="11" y="71"/>
                </a:cubicBezTo>
                <a:cubicBezTo>
                  <a:pt x="19" y="100"/>
                  <a:pt x="25" y="393"/>
                  <a:pt x="25" y="393"/>
                </a:cubicBezTo>
                <a:cubicBezTo>
                  <a:pt x="25" y="393"/>
                  <a:pt x="42" y="452"/>
                  <a:pt x="54" y="457"/>
                </a:cubicBezTo>
                <a:cubicBezTo>
                  <a:pt x="66" y="462"/>
                  <a:pt x="158" y="482"/>
                  <a:pt x="158" y="482"/>
                </a:cubicBezTo>
                <a:cubicBezTo>
                  <a:pt x="158" y="482"/>
                  <a:pt x="191" y="497"/>
                  <a:pt x="204" y="495"/>
                </a:cubicBezTo>
                <a:cubicBezTo>
                  <a:pt x="217" y="494"/>
                  <a:pt x="506" y="487"/>
                  <a:pt x="520" y="475"/>
                </a:cubicBezTo>
                <a:cubicBezTo>
                  <a:pt x="533" y="463"/>
                  <a:pt x="546" y="218"/>
                  <a:pt x="533" y="167"/>
                </a:cubicBezTo>
                <a:cubicBezTo>
                  <a:pt x="520" y="117"/>
                  <a:pt x="404" y="14"/>
                  <a:pt x="369" y="16"/>
                </a:cubicBezTo>
                <a:cubicBezTo>
                  <a:pt x="335" y="17"/>
                  <a:pt x="249" y="29"/>
                  <a:pt x="249" y="29"/>
                </a:cubicBezTo>
                <a:lnTo>
                  <a:pt x="198" y="11"/>
                </a:lnTo>
                <a:lnTo>
                  <a:pt x="151" y="2"/>
                </a:lnTo>
                <a:cubicBezTo>
                  <a:pt x="151" y="2"/>
                  <a:pt x="79" y="0"/>
                  <a:pt x="23" y="4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5" name="Group 3"/>
          <p:cNvGrpSpPr/>
          <p:nvPr/>
        </p:nvGrpSpPr>
        <p:grpSpPr bwMode="auto">
          <a:xfrm>
            <a:off x="4572000" y="28575"/>
            <a:ext cx="4756150" cy="4338638"/>
            <a:chOff x="2918" y="18"/>
            <a:chExt cx="2958" cy="2699"/>
          </a:xfrm>
        </p:grpSpPr>
        <p:sp>
          <p:nvSpPr>
            <p:cNvPr id="6" name="Freeform 4"/>
            <p:cNvSpPr/>
            <p:nvPr/>
          </p:nvSpPr>
          <p:spPr bwMode="auto">
            <a:xfrm>
              <a:off x="3060" y="18"/>
              <a:ext cx="490" cy="187"/>
            </a:xfrm>
            <a:custGeom>
              <a:avLst/>
              <a:gdLst/>
              <a:ahLst/>
              <a:cxnLst>
                <a:cxn ang="0">
                  <a:pos x="71" y="25"/>
                </a:cxn>
                <a:cxn ang="0">
                  <a:pos x="91" y="20"/>
                </a:cxn>
                <a:cxn ang="0">
                  <a:pos x="92" y="17"/>
                </a:cxn>
                <a:cxn ang="0">
                  <a:pos x="88" y="0"/>
                </a:cxn>
                <a:cxn ang="0">
                  <a:pos x="25" y="0"/>
                </a:cxn>
                <a:cxn ang="0">
                  <a:pos x="10" y="22"/>
                </a:cxn>
                <a:cxn ang="0">
                  <a:pos x="71" y="25"/>
                </a:cxn>
              </a:cxnLst>
              <a:rect l="0" t="0" r="r" b="b"/>
              <a:pathLst>
                <a:path w="97" h="37">
                  <a:moveTo>
                    <a:pt x="71" y="25"/>
                  </a:moveTo>
                  <a:cubicBezTo>
                    <a:pt x="81" y="22"/>
                    <a:pt x="87" y="21"/>
                    <a:pt x="91" y="20"/>
                  </a:cubicBezTo>
                  <a:cubicBezTo>
                    <a:pt x="91" y="19"/>
                    <a:pt x="91" y="19"/>
                    <a:pt x="92" y="17"/>
                  </a:cubicBezTo>
                  <a:cubicBezTo>
                    <a:pt x="97" y="11"/>
                    <a:pt x="95" y="4"/>
                    <a:pt x="88" y="0"/>
                  </a:cubicBezTo>
                  <a:lnTo>
                    <a:pt x="25" y="0"/>
                  </a:lnTo>
                  <a:cubicBezTo>
                    <a:pt x="10" y="3"/>
                    <a:pt x="0" y="10"/>
                    <a:pt x="10" y="22"/>
                  </a:cubicBezTo>
                  <a:cubicBezTo>
                    <a:pt x="10" y="22"/>
                    <a:pt x="28" y="37"/>
                    <a:pt x="71" y="2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918" y="18"/>
              <a:ext cx="2958" cy="2699"/>
            </a:xfrm>
            <a:custGeom>
              <a:avLst/>
              <a:gdLst/>
              <a:ahLst/>
              <a:cxnLst>
                <a:cxn ang="0">
                  <a:pos x="504" y="1"/>
                </a:cxn>
                <a:cxn ang="0">
                  <a:pos x="157" y="0"/>
                </a:cxn>
                <a:cxn ang="0">
                  <a:pos x="225" y="21"/>
                </a:cxn>
                <a:cxn ang="0">
                  <a:pos x="174" y="39"/>
                </a:cxn>
                <a:cxn ang="0">
                  <a:pos x="207" y="71"/>
                </a:cxn>
                <a:cxn ang="0">
                  <a:pos x="74" y="60"/>
                </a:cxn>
                <a:cxn ang="0">
                  <a:pos x="26" y="63"/>
                </a:cxn>
                <a:cxn ang="0">
                  <a:pos x="199" y="487"/>
                </a:cxn>
                <a:cxn ang="0">
                  <a:pos x="144" y="341"/>
                </a:cxn>
                <a:cxn ang="0">
                  <a:pos x="105" y="376"/>
                </a:cxn>
                <a:cxn ang="0">
                  <a:pos x="94" y="435"/>
                </a:cxn>
                <a:cxn ang="0">
                  <a:pos x="124" y="265"/>
                </a:cxn>
                <a:cxn ang="0">
                  <a:pos x="153" y="228"/>
                </a:cxn>
                <a:cxn ang="0">
                  <a:pos x="209" y="237"/>
                </a:cxn>
                <a:cxn ang="0">
                  <a:pos x="188" y="306"/>
                </a:cxn>
                <a:cxn ang="0">
                  <a:pos x="192" y="395"/>
                </a:cxn>
                <a:cxn ang="0">
                  <a:pos x="515" y="483"/>
                </a:cxn>
                <a:cxn ang="0">
                  <a:pos x="454" y="427"/>
                </a:cxn>
                <a:cxn ang="0">
                  <a:pos x="425" y="345"/>
                </a:cxn>
                <a:cxn ang="0">
                  <a:pos x="396" y="270"/>
                </a:cxn>
                <a:cxn ang="0">
                  <a:pos x="460" y="256"/>
                </a:cxn>
                <a:cxn ang="0">
                  <a:pos x="407" y="223"/>
                </a:cxn>
                <a:cxn ang="0">
                  <a:pos x="439" y="226"/>
                </a:cxn>
                <a:cxn ang="0">
                  <a:pos x="438" y="209"/>
                </a:cxn>
                <a:cxn ang="0">
                  <a:pos x="376" y="211"/>
                </a:cxn>
                <a:cxn ang="0">
                  <a:pos x="357" y="343"/>
                </a:cxn>
                <a:cxn ang="0">
                  <a:pos x="347" y="230"/>
                </a:cxn>
                <a:cxn ang="0">
                  <a:pos x="331" y="182"/>
                </a:cxn>
                <a:cxn ang="0">
                  <a:pos x="347" y="136"/>
                </a:cxn>
                <a:cxn ang="0">
                  <a:pos x="339" y="99"/>
                </a:cxn>
                <a:cxn ang="0">
                  <a:pos x="331" y="62"/>
                </a:cxn>
                <a:cxn ang="0">
                  <a:pos x="369" y="103"/>
                </a:cxn>
                <a:cxn ang="0">
                  <a:pos x="415" y="47"/>
                </a:cxn>
                <a:cxn ang="0">
                  <a:pos x="409" y="95"/>
                </a:cxn>
                <a:cxn ang="0">
                  <a:pos x="401" y="130"/>
                </a:cxn>
                <a:cxn ang="0">
                  <a:pos x="401" y="181"/>
                </a:cxn>
                <a:cxn ang="0">
                  <a:pos x="558" y="181"/>
                </a:cxn>
                <a:cxn ang="0">
                  <a:pos x="554" y="76"/>
                </a:cxn>
                <a:cxn ang="0">
                  <a:pos x="249" y="69"/>
                </a:cxn>
                <a:cxn ang="0">
                  <a:pos x="293" y="93"/>
                </a:cxn>
                <a:cxn ang="0">
                  <a:pos x="171" y="195"/>
                </a:cxn>
                <a:cxn ang="0">
                  <a:pos x="69" y="98"/>
                </a:cxn>
                <a:cxn ang="0">
                  <a:pos x="191" y="106"/>
                </a:cxn>
                <a:cxn ang="0">
                  <a:pos x="220" y="105"/>
                </a:cxn>
                <a:cxn ang="0">
                  <a:pos x="302" y="121"/>
                </a:cxn>
                <a:cxn ang="0">
                  <a:pos x="276" y="256"/>
                </a:cxn>
                <a:cxn ang="0">
                  <a:pos x="260" y="137"/>
                </a:cxn>
                <a:cxn ang="0">
                  <a:pos x="171" y="195"/>
                </a:cxn>
                <a:cxn ang="0">
                  <a:pos x="223" y="225"/>
                </a:cxn>
                <a:cxn ang="0">
                  <a:pos x="247" y="158"/>
                </a:cxn>
                <a:cxn ang="0">
                  <a:pos x="326" y="292"/>
                </a:cxn>
                <a:cxn ang="0">
                  <a:pos x="215" y="321"/>
                </a:cxn>
                <a:cxn ang="0">
                  <a:pos x="309" y="277"/>
                </a:cxn>
                <a:cxn ang="0">
                  <a:pos x="318" y="133"/>
                </a:cxn>
                <a:cxn ang="0">
                  <a:pos x="313" y="213"/>
                </a:cxn>
                <a:cxn ang="0">
                  <a:pos x="299" y="144"/>
                </a:cxn>
                <a:cxn ang="0">
                  <a:pos x="507" y="179"/>
                </a:cxn>
                <a:cxn ang="0">
                  <a:pos x="461" y="162"/>
                </a:cxn>
              </a:cxnLst>
              <a:rect l="0" t="0" r="r" b="b"/>
              <a:pathLst>
                <a:path w="585" h="534">
                  <a:moveTo>
                    <a:pt x="554" y="76"/>
                  </a:moveTo>
                  <a:cubicBezTo>
                    <a:pt x="551" y="32"/>
                    <a:pt x="543" y="9"/>
                    <a:pt x="504" y="1"/>
                  </a:cubicBezTo>
                  <a:cubicBezTo>
                    <a:pt x="500" y="1"/>
                    <a:pt x="494" y="0"/>
                    <a:pt x="486" y="0"/>
                  </a:cubicBezTo>
                  <a:lnTo>
                    <a:pt x="157" y="0"/>
                  </a:lnTo>
                  <a:cubicBezTo>
                    <a:pt x="156" y="5"/>
                    <a:pt x="153" y="17"/>
                    <a:pt x="158" y="17"/>
                  </a:cubicBezTo>
                  <a:cubicBezTo>
                    <a:pt x="171" y="17"/>
                    <a:pt x="223" y="21"/>
                    <a:pt x="225" y="21"/>
                  </a:cubicBezTo>
                  <a:cubicBezTo>
                    <a:pt x="226" y="21"/>
                    <a:pt x="250" y="16"/>
                    <a:pt x="237" y="28"/>
                  </a:cubicBezTo>
                  <a:cubicBezTo>
                    <a:pt x="223" y="41"/>
                    <a:pt x="192" y="41"/>
                    <a:pt x="174" y="39"/>
                  </a:cubicBezTo>
                  <a:cubicBezTo>
                    <a:pt x="131" y="36"/>
                    <a:pt x="152" y="56"/>
                    <a:pt x="168" y="56"/>
                  </a:cubicBezTo>
                  <a:cubicBezTo>
                    <a:pt x="218" y="56"/>
                    <a:pt x="228" y="68"/>
                    <a:pt x="207" y="71"/>
                  </a:cubicBezTo>
                  <a:cubicBezTo>
                    <a:pt x="186" y="74"/>
                    <a:pt x="182" y="73"/>
                    <a:pt x="162" y="76"/>
                  </a:cubicBezTo>
                  <a:cubicBezTo>
                    <a:pt x="7" y="101"/>
                    <a:pt x="59" y="60"/>
                    <a:pt x="74" y="60"/>
                  </a:cubicBezTo>
                  <a:cubicBezTo>
                    <a:pt x="139" y="59"/>
                    <a:pt x="123" y="37"/>
                    <a:pt x="107" y="42"/>
                  </a:cubicBezTo>
                  <a:cubicBezTo>
                    <a:pt x="91" y="46"/>
                    <a:pt x="34" y="27"/>
                    <a:pt x="26" y="63"/>
                  </a:cubicBezTo>
                  <a:cubicBezTo>
                    <a:pt x="19" y="100"/>
                    <a:pt x="42" y="282"/>
                    <a:pt x="36" y="317"/>
                  </a:cubicBezTo>
                  <a:cubicBezTo>
                    <a:pt x="0" y="534"/>
                    <a:pt x="199" y="487"/>
                    <a:pt x="199" y="487"/>
                  </a:cubicBezTo>
                  <a:cubicBezTo>
                    <a:pt x="156" y="453"/>
                    <a:pt x="174" y="421"/>
                    <a:pt x="171" y="403"/>
                  </a:cubicBezTo>
                  <a:cubicBezTo>
                    <a:pt x="161" y="345"/>
                    <a:pt x="154" y="337"/>
                    <a:pt x="144" y="341"/>
                  </a:cubicBezTo>
                  <a:cubicBezTo>
                    <a:pt x="121" y="352"/>
                    <a:pt x="123" y="358"/>
                    <a:pt x="126" y="367"/>
                  </a:cubicBezTo>
                  <a:cubicBezTo>
                    <a:pt x="142" y="416"/>
                    <a:pt x="105" y="376"/>
                    <a:pt x="105" y="376"/>
                  </a:cubicBezTo>
                  <a:cubicBezTo>
                    <a:pt x="98" y="380"/>
                    <a:pt x="95" y="390"/>
                    <a:pt x="99" y="399"/>
                  </a:cubicBezTo>
                  <a:cubicBezTo>
                    <a:pt x="131" y="463"/>
                    <a:pt x="101" y="446"/>
                    <a:pt x="94" y="435"/>
                  </a:cubicBezTo>
                  <a:cubicBezTo>
                    <a:pt x="61" y="390"/>
                    <a:pt x="92" y="366"/>
                    <a:pt x="88" y="352"/>
                  </a:cubicBezTo>
                  <a:cubicBezTo>
                    <a:pt x="75" y="295"/>
                    <a:pt x="118" y="274"/>
                    <a:pt x="124" y="265"/>
                  </a:cubicBezTo>
                  <a:cubicBezTo>
                    <a:pt x="130" y="256"/>
                    <a:pt x="127" y="253"/>
                    <a:pt x="129" y="234"/>
                  </a:cubicBezTo>
                  <a:cubicBezTo>
                    <a:pt x="136" y="195"/>
                    <a:pt x="155" y="216"/>
                    <a:pt x="153" y="228"/>
                  </a:cubicBezTo>
                  <a:cubicBezTo>
                    <a:pt x="148" y="274"/>
                    <a:pt x="176" y="242"/>
                    <a:pt x="186" y="228"/>
                  </a:cubicBezTo>
                  <a:cubicBezTo>
                    <a:pt x="218" y="186"/>
                    <a:pt x="214" y="229"/>
                    <a:pt x="209" y="237"/>
                  </a:cubicBezTo>
                  <a:cubicBezTo>
                    <a:pt x="203" y="244"/>
                    <a:pt x="198" y="255"/>
                    <a:pt x="200" y="260"/>
                  </a:cubicBezTo>
                  <a:cubicBezTo>
                    <a:pt x="208" y="283"/>
                    <a:pt x="193" y="305"/>
                    <a:pt x="188" y="306"/>
                  </a:cubicBezTo>
                  <a:cubicBezTo>
                    <a:pt x="184" y="308"/>
                    <a:pt x="170" y="314"/>
                    <a:pt x="170" y="332"/>
                  </a:cubicBezTo>
                  <a:cubicBezTo>
                    <a:pt x="171" y="350"/>
                    <a:pt x="192" y="382"/>
                    <a:pt x="192" y="395"/>
                  </a:cubicBezTo>
                  <a:cubicBezTo>
                    <a:pt x="193" y="492"/>
                    <a:pt x="236" y="499"/>
                    <a:pt x="255" y="497"/>
                  </a:cubicBezTo>
                  <a:cubicBezTo>
                    <a:pt x="275" y="496"/>
                    <a:pt x="445" y="490"/>
                    <a:pt x="515" y="483"/>
                  </a:cubicBezTo>
                  <a:cubicBezTo>
                    <a:pt x="585" y="477"/>
                    <a:pt x="538" y="458"/>
                    <a:pt x="518" y="458"/>
                  </a:cubicBezTo>
                  <a:cubicBezTo>
                    <a:pt x="467" y="458"/>
                    <a:pt x="454" y="427"/>
                    <a:pt x="454" y="427"/>
                  </a:cubicBezTo>
                  <a:cubicBezTo>
                    <a:pt x="454" y="427"/>
                    <a:pt x="453" y="405"/>
                    <a:pt x="431" y="400"/>
                  </a:cubicBezTo>
                  <a:cubicBezTo>
                    <a:pt x="376" y="385"/>
                    <a:pt x="411" y="353"/>
                    <a:pt x="425" y="345"/>
                  </a:cubicBezTo>
                  <a:cubicBezTo>
                    <a:pt x="438" y="338"/>
                    <a:pt x="430" y="335"/>
                    <a:pt x="420" y="329"/>
                  </a:cubicBezTo>
                  <a:cubicBezTo>
                    <a:pt x="398" y="316"/>
                    <a:pt x="394" y="300"/>
                    <a:pt x="396" y="270"/>
                  </a:cubicBezTo>
                  <a:cubicBezTo>
                    <a:pt x="397" y="240"/>
                    <a:pt x="416" y="249"/>
                    <a:pt x="416" y="249"/>
                  </a:cubicBezTo>
                  <a:cubicBezTo>
                    <a:pt x="416" y="249"/>
                    <a:pt x="448" y="262"/>
                    <a:pt x="460" y="256"/>
                  </a:cubicBezTo>
                  <a:cubicBezTo>
                    <a:pt x="472" y="250"/>
                    <a:pt x="467" y="239"/>
                    <a:pt x="461" y="244"/>
                  </a:cubicBezTo>
                  <a:cubicBezTo>
                    <a:pt x="455" y="248"/>
                    <a:pt x="412" y="244"/>
                    <a:pt x="407" y="223"/>
                  </a:cubicBezTo>
                  <a:cubicBezTo>
                    <a:pt x="403" y="202"/>
                    <a:pt x="418" y="213"/>
                    <a:pt x="422" y="214"/>
                  </a:cubicBezTo>
                  <a:cubicBezTo>
                    <a:pt x="427" y="216"/>
                    <a:pt x="427" y="220"/>
                    <a:pt x="439" y="226"/>
                  </a:cubicBezTo>
                  <a:cubicBezTo>
                    <a:pt x="468" y="241"/>
                    <a:pt x="454" y="224"/>
                    <a:pt x="454" y="224"/>
                  </a:cubicBezTo>
                  <a:cubicBezTo>
                    <a:pt x="454" y="224"/>
                    <a:pt x="454" y="224"/>
                    <a:pt x="438" y="209"/>
                  </a:cubicBezTo>
                  <a:cubicBezTo>
                    <a:pt x="423" y="194"/>
                    <a:pt x="406" y="199"/>
                    <a:pt x="389" y="199"/>
                  </a:cubicBezTo>
                  <a:cubicBezTo>
                    <a:pt x="373" y="199"/>
                    <a:pt x="376" y="211"/>
                    <a:pt x="376" y="211"/>
                  </a:cubicBezTo>
                  <a:cubicBezTo>
                    <a:pt x="376" y="211"/>
                    <a:pt x="373" y="242"/>
                    <a:pt x="370" y="291"/>
                  </a:cubicBezTo>
                  <a:cubicBezTo>
                    <a:pt x="368" y="341"/>
                    <a:pt x="360" y="347"/>
                    <a:pt x="357" y="343"/>
                  </a:cubicBezTo>
                  <a:cubicBezTo>
                    <a:pt x="354" y="338"/>
                    <a:pt x="350" y="313"/>
                    <a:pt x="350" y="305"/>
                  </a:cubicBezTo>
                  <a:cubicBezTo>
                    <a:pt x="350" y="298"/>
                    <a:pt x="345" y="264"/>
                    <a:pt x="347" y="230"/>
                  </a:cubicBezTo>
                  <a:cubicBezTo>
                    <a:pt x="350" y="195"/>
                    <a:pt x="356" y="210"/>
                    <a:pt x="334" y="201"/>
                  </a:cubicBezTo>
                  <a:cubicBezTo>
                    <a:pt x="311" y="192"/>
                    <a:pt x="323" y="182"/>
                    <a:pt x="331" y="182"/>
                  </a:cubicBezTo>
                  <a:cubicBezTo>
                    <a:pt x="338" y="182"/>
                    <a:pt x="350" y="189"/>
                    <a:pt x="352" y="181"/>
                  </a:cubicBezTo>
                  <a:cubicBezTo>
                    <a:pt x="356" y="160"/>
                    <a:pt x="359" y="141"/>
                    <a:pt x="347" y="136"/>
                  </a:cubicBezTo>
                  <a:cubicBezTo>
                    <a:pt x="322" y="127"/>
                    <a:pt x="332" y="121"/>
                    <a:pt x="341" y="118"/>
                  </a:cubicBezTo>
                  <a:cubicBezTo>
                    <a:pt x="350" y="115"/>
                    <a:pt x="352" y="94"/>
                    <a:pt x="339" y="99"/>
                  </a:cubicBezTo>
                  <a:cubicBezTo>
                    <a:pt x="313" y="107"/>
                    <a:pt x="316" y="85"/>
                    <a:pt x="321" y="82"/>
                  </a:cubicBezTo>
                  <a:cubicBezTo>
                    <a:pt x="325" y="79"/>
                    <a:pt x="334" y="83"/>
                    <a:pt x="331" y="62"/>
                  </a:cubicBezTo>
                  <a:cubicBezTo>
                    <a:pt x="328" y="41"/>
                    <a:pt x="347" y="34"/>
                    <a:pt x="351" y="53"/>
                  </a:cubicBezTo>
                  <a:cubicBezTo>
                    <a:pt x="354" y="73"/>
                    <a:pt x="363" y="112"/>
                    <a:pt x="369" y="103"/>
                  </a:cubicBezTo>
                  <a:cubicBezTo>
                    <a:pt x="375" y="94"/>
                    <a:pt x="385" y="57"/>
                    <a:pt x="395" y="41"/>
                  </a:cubicBezTo>
                  <a:cubicBezTo>
                    <a:pt x="406" y="24"/>
                    <a:pt x="418" y="38"/>
                    <a:pt x="415" y="47"/>
                  </a:cubicBezTo>
                  <a:cubicBezTo>
                    <a:pt x="401" y="88"/>
                    <a:pt x="426" y="90"/>
                    <a:pt x="426" y="90"/>
                  </a:cubicBezTo>
                  <a:cubicBezTo>
                    <a:pt x="426" y="90"/>
                    <a:pt x="423" y="96"/>
                    <a:pt x="409" y="95"/>
                  </a:cubicBezTo>
                  <a:cubicBezTo>
                    <a:pt x="382" y="92"/>
                    <a:pt x="393" y="110"/>
                    <a:pt x="405" y="115"/>
                  </a:cubicBezTo>
                  <a:cubicBezTo>
                    <a:pt x="431" y="124"/>
                    <a:pt x="414" y="130"/>
                    <a:pt x="401" y="130"/>
                  </a:cubicBezTo>
                  <a:cubicBezTo>
                    <a:pt x="387" y="130"/>
                    <a:pt x="381" y="134"/>
                    <a:pt x="378" y="148"/>
                  </a:cubicBezTo>
                  <a:cubicBezTo>
                    <a:pt x="369" y="191"/>
                    <a:pt x="401" y="181"/>
                    <a:pt x="401" y="181"/>
                  </a:cubicBezTo>
                  <a:cubicBezTo>
                    <a:pt x="452" y="195"/>
                    <a:pt x="528" y="188"/>
                    <a:pt x="528" y="188"/>
                  </a:cubicBezTo>
                  <a:cubicBezTo>
                    <a:pt x="543" y="192"/>
                    <a:pt x="552" y="189"/>
                    <a:pt x="558" y="181"/>
                  </a:cubicBezTo>
                  <a:lnTo>
                    <a:pt x="558" y="103"/>
                  </a:lnTo>
                  <a:cubicBezTo>
                    <a:pt x="556" y="93"/>
                    <a:pt x="555" y="84"/>
                    <a:pt x="554" y="76"/>
                  </a:cubicBezTo>
                  <a:close/>
                  <a:moveTo>
                    <a:pt x="231" y="77"/>
                  </a:moveTo>
                  <a:cubicBezTo>
                    <a:pt x="233" y="65"/>
                    <a:pt x="249" y="69"/>
                    <a:pt x="249" y="69"/>
                  </a:cubicBezTo>
                  <a:cubicBezTo>
                    <a:pt x="249" y="69"/>
                    <a:pt x="278" y="79"/>
                    <a:pt x="290" y="78"/>
                  </a:cubicBezTo>
                  <a:cubicBezTo>
                    <a:pt x="301" y="76"/>
                    <a:pt x="318" y="93"/>
                    <a:pt x="293" y="93"/>
                  </a:cubicBezTo>
                  <a:cubicBezTo>
                    <a:pt x="267" y="93"/>
                    <a:pt x="228" y="104"/>
                    <a:pt x="231" y="77"/>
                  </a:cubicBezTo>
                  <a:close/>
                  <a:moveTo>
                    <a:pt x="171" y="195"/>
                  </a:moveTo>
                  <a:cubicBezTo>
                    <a:pt x="153" y="195"/>
                    <a:pt x="46" y="237"/>
                    <a:pt x="45" y="128"/>
                  </a:cubicBezTo>
                  <a:cubicBezTo>
                    <a:pt x="45" y="104"/>
                    <a:pt x="39" y="83"/>
                    <a:pt x="69" y="98"/>
                  </a:cubicBezTo>
                  <a:cubicBezTo>
                    <a:pt x="99" y="112"/>
                    <a:pt x="72" y="111"/>
                    <a:pt x="137" y="108"/>
                  </a:cubicBezTo>
                  <a:cubicBezTo>
                    <a:pt x="137" y="108"/>
                    <a:pt x="184" y="110"/>
                    <a:pt x="191" y="106"/>
                  </a:cubicBezTo>
                  <a:cubicBezTo>
                    <a:pt x="199" y="101"/>
                    <a:pt x="192" y="91"/>
                    <a:pt x="207" y="91"/>
                  </a:cubicBezTo>
                  <a:cubicBezTo>
                    <a:pt x="222" y="90"/>
                    <a:pt x="220" y="105"/>
                    <a:pt x="220" y="105"/>
                  </a:cubicBezTo>
                  <a:cubicBezTo>
                    <a:pt x="220" y="105"/>
                    <a:pt x="207" y="124"/>
                    <a:pt x="305" y="111"/>
                  </a:cubicBezTo>
                  <a:cubicBezTo>
                    <a:pt x="317" y="109"/>
                    <a:pt x="327" y="121"/>
                    <a:pt x="302" y="121"/>
                  </a:cubicBezTo>
                  <a:cubicBezTo>
                    <a:pt x="290" y="122"/>
                    <a:pt x="272" y="128"/>
                    <a:pt x="278" y="143"/>
                  </a:cubicBezTo>
                  <a:cubicBezTo>
                    <a:pt x="284" y="158"/>
                    <a:pt x="276" y="256"/>
                    <a:pt x="276" y="256"/>
                  </a:cubicBezTo>
                  <a:cubicBezTo>
                    <a:pt x="276" y="256"/>
                    <a:pt x="271" y="274"/>
                    <a:pt x="262" y="245"/>
                  </a:cubicBezTo>
                  <a:cubicBezTo>
                    <a:pt x="259" y="235"/>
                    <a:pt x="262" y="144"/>
                    <a:pt x="260" y="137"/>
                  </a:cubicBezTo>
                  <a:cubicBezTo>
                    <a:pt x="259" y="129"/>
                    <a:pt x="217" y="122"/>
                    <a:pt x="215" y="154"/>
                  </a:cubicBezTo>
                  <a:cubicBezTo>
                    <a:pt x="214" y="185"/>
                    <a:pt x="205" y="195"/>
                    <a:pt x="171" y="195"/>
                  </a:cubicBezTo>
                  <a:close/>
                  <a:moveTo>
                    <a:pt x="237" y="231"/>
                  </a:moveTo>
                  <a:cubicBezTo>
                    <a:pt x="230" y="240"/>
                    <a:pt x="219" y="247"/>
                    <a:pt x="223" y="225"/>
                  </a:cubicBezTo>
                  <a:cubicBezTo>
                    <a:pt x="228" y="202"/>
                    <a:pt x="232" y="170"/>
                    <a:pt x="232" y="155"/>
                  </a:cubicBezTo>
                  <a:cubicBezTo>
                    <a:pt x="232" y="155"/>
                    <a:pt x="244" y="135"/>
                    <a:pt x="247" y="158"/>
                  </a:cubicBezTo>
                  <a:cubicBezTo>
                    <a:pt x="250" y="181"/>
                    <a:pt x="244" y="221"/>
                    <a:pt x="237" y="231"/>
                  </a:cubicBezTo>
                  <a:close/>
                  <a:moveTo>
                    <a:pt x="326" y="292"/>
                  </a:moveTo>
                  <a:cubicBezTo>
                    <a:pt x="327" y="320"/>
                    <a:pt x="355" y="400"/>
                    <a:pt x="286" y="399"/>
                  </a:cubicBezTo>
                  <a:cubicBezTo>
                    <a:pt x="217" y="398"/>
                    <a:pt x="214" y="409"/>
                    <a:pt x="215" y="321"/>
                  </a:cubicBezTo>
                  <a:cubicBezTo>
                    <a:pt x="216" y="236"/>
                    <a:pt x="225" y="253"/>
                    <a:pt x="230" y="264"/>
                  </a:cubicBezTo>
                  <a:cubicBezTo>
                    <a:pt x="230" y="264"/>
                    <a:pt x="253" y="318"/>
                    <a:pt x="309" y="277"/>
                  </a:cubicBezTo>
                  <a:cubicBezTo>
                    <a:pt x="319" y="269"/>
                    <a:pt x="324" y="263"/>
                    <a:pt x="326" y="292"/>
                  </a:cubicBezTo>
                  <a:close/>
                  <a:moveTo>
                    <a:pt x="318" y="133"/>
                  </a:moveTo>
                  <a:cubicBezTo>
                    <a:pt x="338" y="148"/>
                    <a:pt x="316" y="165"/>
                    <a:pt x="316" y="165"/>
                  </a:cubicBezTo>
                  <a:cubicBezTo>
                    <a:pt x="316" y="165"/>
                    <a:pt x="302" y="189"/>
                    <a:pt x="313" y="213"/>
                  </a:cubicBezTo>
                  <a:cubicBezTo>
                    <a:pt x="324" y="237"/>
                    <a:pt x="324" y="265"/>
                    <a:pt x="301" y="239"/>
                  </a:cubicBezTo>
                  <a:cubicBezTo>
                    <a:pt x="279" y="214"/>
                    <a:pt x="293" y="156"/>
                    <a:pt x="299" y="144"/>
                  </a:cubicBezTo>
                  <a:cubicBezTo>
                    <a:pt x="299" y="144"/>
                    <a:pt x="299" y="118"/>
                    <a:pt x="318" y="133"/>
                  </a:cubicBezTo>
                  <a:close/>
                  <a:moveTo>
                    <a:pt x="507" y="179"/>
                  </a:moveTo>
                  <a:cubicBezTo>
                    <a:pt x="498" y="185"/>
                    <a:pt x="507" y="179"/>
                    <a:pt x="465" y="177"/>
                  </a:cubicBezTo>
                  <a:cubicBezTo>
                    <a:pt x="423" y="176"/>
                    <a:pt x="461" y="162"/>
                    <a:pt x="461" y="162"/>
                  </a:cubicBezTo>
                  <a:cubicBezTo>
                    <a:pt x="565" y="166"/>
                    <a:pt x="516" y="173"/>
                    <a:pt x="507" y="17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21" y="1287"/>
              <a:ext cx="238" cy="283"/>
            </a:xfrm>
            <a:custGeom>
              <a:avLst/>
              <a:gdLst/>
              <a:ahLst/>
              <a:cxnLst>
                <a:cxn ang="0">
                  <a:pos x="40" y="15"/>
                </a:cxn>
                <a:cxn ang="0">
                  <a:pos x="27" y="56"/>
                </a:cxn>
                <a:cxn ang="0">
                  <a:pos x="40" y="15"/>
                </a:cxn>
              </a:cxnLst>
              <a:rect l="0" t="0" r="r" b="b"/>
              <a:pathLst>
                <a:path w="47" h="56">
                  <a:moveTo>
                    <a:pt x="40" y="15"/>
                  </a:moveTo>
                  <a:cubicBezTo>
                    <a:pt x="37" y="0"/>
                    <a:pt x="0" y="23"/>
                    <a:pt x="27" y="56"/>
                  </a:cubicBezTo>
                  <a:cubicBezTo>
                    <a:pt x="27" y="56"/>
                    <a:pt x="47" y="49"/>
                    <a:pt x="40" y="1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403" y="1403"/>
              <a:ext cx="208" cy="379"/>
            </a:xfrm>
            <a:custGeom>
              <a:avLst/>
              <a:gdLst/>
              <a:ahLst/>
              <a:cxnLst>
                <a:cxn ang="0">
                  <a:pos x="19" y="27"/>
                </a:cxn>
                <a:cxn ang="0">
                  <a:pos x="12" y="69"/>
                </a:cxn>
                <a:cxn ang="0">
                  <a:pos x="40" y="45"/>
                </a:cxn>
                <a:cxn ang="0">
                  <a:pos x="37" y="24"/>
                </a:cxn>
                <a:cxn ang="0">
                  <a:pos x="19" y="27"/>
                </a:cxn>
              </a:cxnLst>
              <a:rect l="0" t="0" r="r" b="b"/>
              <a:pathLst>
                <a:path w="41" h="75">
                  <a:moveTo>
                    <a:pt x="19" y="27"/>
                  </a:moveTo>
                  <a:cubicBezTo>
                    <a:pt x="0" y="54"/>
                    <a:pt x="6" y="63"/>
                    <a:pt x="12" y="69"/>
                  </a:cubicBezTo>
                  <a:cubicBezTo>
                    <a:pt x="18" y="75"/>
                    <a:pt x="30" y="74"/>
                    <a:pt x="40" y="45"/>
                  </a:cubicBezTo>
                  <a:cubicBezTo>
                    <a:pt x="40" y="45"/>
                    <a:pt x="32" y="31"/>
                    <a:pt x="37" y="24"/>
                  </a:cubicBezTo>
                  <a:cubicBezTo>
                    <a:pt x="41" y="16"/>
                    <a:pt x="38" y="0"/>
                    <a:pt x="19" y="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272" y="645"/>
              <a:ext cx="680" cy="318"/>
            </a:xfrm>
            <a:custGeom>
              <a:avLst/>
              <a:gdLst/>
              <a:ahLst/>
              <a:cxnLst>
                <a:cxn ang="0">
                  <a:pos x="112" y="4"/>
                </a:cxn>
                <a:cxn ang="0">
                  <a:pos x="24" y="4"/>
                </a:cxn>
                <a:cxn ang="0">
                  <a:pos x="2" y="25"/>
                </a:cxn>
                <a:cxn ang="0">
                  <a:pos x="60" y="58"/>
                </a:cxn>
                <a:cxn ang="0">
                  <a:pos x="96" y="54"/>
                </a:cxn>
                <a:cxn ang="0">
                  <a:pos x="113" y="53"/>
                </a:cxn>
                <a:cxn ang="0">
                  <a:pos x="112" y="4"/>
                </a:cxn>
              </a:cxnLst>
              <a:rect l="0" t="0" r="r" b="b"/>
              <a:pathLst>
                <a:path w="135" h="63">
                  <a:moveTo>
                    <a:pt x="112" y="4"/>
                  </a:moveTo>
                  <a:cubicBezTo>
                    <a:pt x="105" y="9"/>
                    <a:pt x="24" y="4"/>
                    <a:pt x="24" y="4"/>
                  </a:cubicBezTo>
                  <a:cubicBezTo>
                    <a:pt x="15" y="4"/>
                    <a:pt x="3" y="1"/>
                    <a:pt x="2" y="25"/>
                  </a:cubicBezTo>
                  <a:cubicBezTo>
                    <a:pt x="0" y="63"/>
                    <a:pt x="48" y="58"/>
                    <a:pt x="60" y="58"/>
                  </a:cubicBezTo>
                  <a:cubicBezTo>
                    <a:pt x="72" y="58"/>
                    <a:pt x="84" y="48"/>
                    <a:pt x="96" y="54"/>
                  </a:cubicBezTo>
                  <a:cubicBezTo>
                    <a:pt x="96" y="54"/>
                    <a:pt x="107" y="63"/>
                    <a:pt x="113" y="53"/>
                  </a:cubicBezTo>
                  <a:cubicBezTo>
                    <a:pt x="135" y="13"/>
                    <a:pt x="120" y="0"/>
                    <a:pt x="112" y="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4046" y="1545"/>
              <a:ext cx="493" cy="516"/>
            </a:xfrm>
            <a:custGeom>
              <a:avLst/>
              <a:gdLst/>
              <a:ahLst/>
              <a:cxnLst>
                <a:cxn ang="0">
                  <a:pos x="67" y="5"/>
                </a:cxn>
                <a:cxn ang="0">
                  <a:pos x="31" y="5"/>
                </a:cxn>
                <a:cxn ang="0">
                  <a:pos x="12" y="57"/>
                </a:cxn>
                <a:cxn ang="0">
                  <a:pos x="79" y="62"/>
                </a:cxn>
                <a:cxn ang="0">
                  <a:pos x="67" y="5"/>
                </a:cxn>
              </a:cxnLst>
              <a:rect l="0" t="0" r="r" b="b"/>
              <a:pathLst>
                <a:path w="97" h="102">
                  <a:moveTo>
                    <a:pt x="67" y="5"/>
                  </a:moveTo>
                  <a:cubicBezTo>
                    <a:pt x="55" y="10"/>
                    <a:pt x="31" y="5"/>
                    <a:pt x="31" y="5"/>
                  </a:cubicBezTo>
                  <a:cubicBezTo>
                    <a:pt x="0" y="6"/>
                    <a:pt x="16" y="39"/>
                    <a:pt x="12" y="57"/>
                  </a:cubicBezTo>
                  <a:cubicBezTo>
                    <a:pt x="8" y="76"/>
                    <a:pt x="63" y="102"/>
                    <a:pt x="79" y="62"/>
                  </a:cubicBezTo>
                  <a:cubicBezTo>
                    <a:pt x="97" y="20"/>
                    <a:pt x="79" y="0"/>
                    <a:pt x="67" y="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5173" y="1024"/>
              <a:ext cx="501" cy="96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40" y="15"/>
                </a:cxn>
                <a:cxn ang="0">
                  <a:pos x="15" y="0"/>
                </a:cxn>
              </a:cxnLst>
              <a:rect l="0" t="0" r="r" b="b"/>
              <a:pathLst>
                <a:path w="99" h="19">
                  <a:moveTo>
                    <a:pt x="15" y="0"/>
                  </a:moveTo>
                  <a:cubicBezTo>
                    <a:pt x="0" y="0"/>
                    <a:pt x="19" y="19"/>
                    <a:pt x="40" y="15"/>
                  </a:cubicBezTo>
                  <a:cubicBezTo>
                    <a:pt x="99" y="1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5340" y="1004"/>
              <a:ext cx="385" cy="237"/>
            </a:xfrm>
            <a:custGeom>
              <a:avLst/>
              <a:gdLst/>
              <a:ahLst/>
              <a:cxnLst>
                <a:cxn ang="0">
                  <a:pos x="21" y="37"/>
                </a:cxn>
                <a:cxn ang="0">
                  <a:pos x="70" y="17"/>
                </a:cxn>
                <a:cxn ang="0">
                  <a:pos x="48" y="3"/>
                </a:cxn>
                <a:cxn ang="0">
                  <a:pos x="19" y="32"/>
                </a:cxn>
                <a:cxn ang="0">
                  <a:pos x="21" y="37"/>
                </a:cxn>
              </a:cxnLst>
              <a:rect l="0" t="0" r="r" b="b"/>
              <a:pathLst>
                <a:path w="76" h="47">
                  <a:moveTo>
                    <a:pt x="21" y="37"/>
                  </a:moveTo>
                  <a:cubicBezTo>
                    <a:pt x="21" y="37"/>
                    <a:pt x="50" y="47"/>
                    <a:pt x="70" y="17"/>
                  </a:cubicBezTo>
                  <a:cubicBezTo>
                    <a:pt x="76" y="7"/>
                    <a:pt x="65" y="0"/>
                    <a:pt x="48" y="3"/>
                  </a:cubicBezTo>
                  <a:cubicBezTo>
                    <a:pt x="39" y="5"/>
                    <a:pt x="39" y="32"/>
                    <a:pt x="19" y="32"/>
                  </a:cubicBezTo>
                  <a:cubicBezTo>
                    <a:pt x="0" y="32"/>
                    <a:pt x="21" y="37"/>
                    <a:pt x="21" y="3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5325" y="1201"/>
              <a:ext cx="415" cy="187"/>
            </a:xfrm>
            <a:custGeom>
              <a:avLst/>
              <a:gdLst/>
              <a:ahLst/>
              <a:cxnLst>
                <a:cxn ang="0">
                  <a:pos x="72" y="6"/>
                </a:cxn>
                <a:cxn ang="0">
                  <a:pos x="24" y="17"/>
                </a:cxn>
                <a:cxn ang="0">
                  <a:pos x="17" y="26"/>
                </a:cxn>
                <a:cxn ang="0">
                  <a:pos x="76" y="23"/>
                </a:cxn>
                <a:cxn ang="0">
                  <a:pos x="82" y="20"/>
                </a:cxn>
                <a:cxn ang="0">
                  <a:pos x="82" y="0"/>
                </a:cxn>
                <a:cxn ang="0">
                  <a:pos x="72" y="6"/>
                </a:cxn>
              </a:cxnLst>
              <a:rect l="0" t="0" r="r" b="b"/>
              <a:pathLst>
                <a:path w="82" h="37">
                  <a:moveTo>
                    <a:pt x="72" y="6"/>
                  </a:moveTo>
                  <a:cubicBezTo>
                    <a:pt x="57" y="23"/>
                    <a:pt x="24" y="17"/>
                    <a:pt x="24" y="17"/>
                  </a:cubicBezTo>
                  <a:cubicBezTo>
                    <a:pt x="24" y="17"/>
                    <a:pt x="0" y="16"/>
                    <a:pt x="17" y="26"/>
                  </a:cubicBezTo>
                  <a:cubicBezTo>
                    <a:pt x="33" y="37"/>
                    <a:pt x="53" y="32"/>
                    <a:pt x="76" y="23"/>
                  </a:cubicBezTo>
                  <a:cubicBezTo>
                    <a:pt x="78" y="22"/>
                    <a:pt x="80" y="21"/>
                    <a:pt x="82" y="20"/>
                  </a:cubicBezTo>
                  <a:lnTo>
                    <a:pt x="82" y="0"/>
                  </a:lnTo>
                  <a:cubicBezTo>
                    <a:pt x="79" y="1"/>
                    <a:pt x="75" y="2"/>
                    <a:pt x="72" y="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5001" y="1378"/>
              <a:ext cx="698" cy="167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8" y="14"/>
                </a:cxn>
                <a:cxn ang="0">
                  <a:pos x="57" y="22"/>
                </a:cxn>
                <a:cxn ang="0">
                  <a:pos x="117" y="23"/>
                </a:cxn>
                <a:cxn ang="0">
                  <a:pos x="114" y="8"/>
                </a:cxn>
                <a:cxn ang="0">
                  <a:pos x="82" y="3"/>
                </a:cxn>
                <a:cxn ang="0">
                  <a:pos x="21" y="1"/>
                </a:cxn>
              </a:cxnLst>
              <a:rect l="0" t="0" r="r" b="b"/>
              <a:pathLst>
                <a:path w="138" h="33">
                  <a:moveTo>
                    <a:pt x="21" y="1"/>
                  </a:moveTo>
                  <a:cubicBezTo>
                    <a:pt x="21" y="1"/>
                    <a:pt x="0" y="8"/>
                    <a:pt x="8" y="14"/>
                  </a:cubicBezTo>
                  <a:cubicBezTo>
                    <a:pt x="15" y="20"/>
                    <a:pt x="48" y="22"/>
                    <a:pt x="57" y="22"/>
                  </a:cubicBezTo>
                  <a:cubicBezTo>
                    <a:pt x="66" y="22"/>
                    <a:pt x="96" y="33"/>
                    <a:pt x="117" y="23"/>
                  </a:cubicBezTo>
                  <a:cubicBezTo>
                    <a:pt x="138" y="12"/>
                    <a:pt x="123" y="9"/>
                    <a:pt x="114" y="8"/>
                  </a:cubicBezTo>
                  <a:cubicBezTo>
                    <a:pt x="105" y="6"/>
                    <a:pt x="102" y="0"/>
                    <a:pt x="82" y="3"/>
                  </a:cubicBezTo>
                  <a:cubicBezTo>
                    <a:pt x="37" y="1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5077" y="1540"/>
              <a:ext cx="567" cy="146"/>
            </a:xfrm>
            <a:custGeom>
              <a:avLst/>
              <a:gdLst/>
              <a:ahLst/>
              <a:cxnLst>
                <a:cxn ang="0">
                  <a:pos x="98" y="19"/>
                </a:cxn>
                <a:cxn ang="0">
                  <a:pos x="103" y="4"/>
                </a:cxn>
                <a:cxn ang="0">
                  <a:pos x="74" y="10"/>
                </a:cxn>
                <a:cxn ang="0">
                  <a:pos x="36" y="6"/>
                </a:cxn>
                <a:cxn ang="0">
                  <a:pos x="2" y="4"/>
                </a:cxn>
                <a:cxn ang="0">
                  <a:pos x="98" y="19"/>
                </a:cxn>
              </a:cxnLst>
              <a:rect l="0" t="0" r="r" b="b"/>
              <a:pathLst>
                <a:path w="112" h="29">
                  <a:moveTo>
                    <a:pt x="98" y="19"/>
                  </a:moveTo>
                  <a:cubicBezTo>
                    <a:pt x="112" y="13"/>
                    <a:pt x="111" y="0"/>
                    <a:pt x="103" y="4"/>
                  </a:cubicBezTo>
                  <a:cubicBezTo>
                    <a:pt x="96" y="9"/>
                    <a:pt x="83" y="10"/>
                    <a:pt x="74" y="10"/>
                  </a:cubicBezTo>
                  <a:cubicBezTo>
                    <a:pt x="65" y="11"/>
                    <a:pt x="45" y="3"/>
                    <a:pt x="36" y="6"/>
                  </a:cubicBezTo>
                  <a:cubicBezTo>
                    <a:pt x="27" y="9"/>
                    <a:pt x="2" y="4"/>
                    <a:pt x="2" y="4"/>
                  </a:cubicBezTo>
                  <a:cubicBezTo>
                    <a:pt x="0" y="29"/>
                    <a:pt x="83" y="25"/>
                    <a:pt x="98" y="1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5042" y="1656"/>
              <a:ext cx="584" cy="480"/>
            </a:xfrm>
            <a:custGeom>
              <a:avLst/>
              <a:gdLst/>
              <a:ahLst/>
              <a:cxnLst>
                <a:cxn ang="0">
                  <a:pos x="3" y="53"/>
                </a:cxn>
                <a:cxn ang="0">
                  <a:pos x="26" y="54"/>
                </a:cxn>
                <a:cxn ang="0">
                  <a:pos x="50" y="77"/>
                </a:cxn>
                <a:cxn ang="0">
                  <a:pos x="59" y="84"/>
                </a:cxn>
                <a:cxn ang="0">
                  <a:pos x="81" y="52"/>
                </a:cxn>
                <a:cxn ang="0">
                  <a:pos x="111" y="52"/>
                </a:cxn>
                <a:cxn ang="0">
                  <a:pos x="79" y="27"/>
                </a:cxn>
                <a:cxn ang="0">
                  <a:pos x="37" y="16"/>
                </a:cxn>
                <a:cxn ang="0">
                  <a:pos x="12" y="41"/>
                </a:cxn>
                <a:cxn ang="0">
                  <a:pos x="3" y="53"/>
                </a:cxn>
              </a:cxnLst>
              <a:rect l="0" t="0" r="r" b="b"/>
              <a:pathLst>
                <a:path w="115" h="95">
                  <a:moveTo>
                    <a:pt x="3" y="53"/>
                  </a:moveTo>
                  <a:cubicBezTo>
                    <a:pt x="5" y="60"/>
                    <a:pt x="14" y="68"/>
                    <a:pt x="26" y="54"/>
                  </a:cubicBezTo>
                  <a:cubicBezTo>
                    <a:pt x="48" y="29"/>
                    <a:pt x="48" y="72"/>
                    <a:pt x="50" y="77"/>
                  </a:cubicBezTo>
                  <a:cubicBezTo>
                    <a:pt x="51" y="81"/>
                    <a:pt x="54" y="95"/>
                    <a:pt x="59" y="84"/>
                  </a:cubicBezTo>
                  <a:cubicBezTo>
                    <a:pt x="63" y="74"/>
                    <a:pt x="70" y="39"/>
                    <a:pt x="81" y="52"/>
                  </a:cubicBezTo>
                  <a:cubicBezTo>
                    <a:pt x="100" y="76"/>
                    <a:pt x="115" y="54"/>
                    <a:pt x="111" y="52"/>
                  </a:cubicBezTo>
                  <a:cubicBezTo>
                    <a:pt x="106" y="51"/>
                    <a:pt x="79" y="37"/>
                    <a:pt x="79" y="27"/>
                  </a:cubicBezTo>
                  <a:cubicBezTo>
                    <a:pt x="79" y="16"/>
                    <a:pt x="42" y="0"/>
                    <a:pt x="37" y="16"/>
                  </a:cubicBezTo>
                  <a:cubicBezTo>
                    <a:pt x="33" y="33"/>
                    <a:pt x="12" y="41"/>
                    <a:pt x="12" y="41"/>
                  </a:cubicBezTo>
                  <a:cubicBezTo>
                    <a:pt x="0" y="44"/>
                    <a:pt x="2" y="45"/>
                    <a:pt x="3" y="5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421" y="1464"/>
              <a:ext cx="329" cy="854"/>
            </a:xfrm>
            <a:custGeom>
              <a:avLst/>
              <a:gdLst/>
              <a:ahLst/>
              <a:cxnLst>
                <a:cxn ang="0">
                  <a:pos x="51" y="40"/>
                </a:cxn>
                <a:cxn ang="0">
                  <a:pos x="22" y="49"/>
                </a:cxn>
                <a:cxn ang="0">
                  <a:pos x="22" y="59"/>
                </a:cxn>
                <a:cxn ang="0">
                  <a:pos x="50" y="90"/>
                </a:cxn>
                <a:cxn ang="0">
                  <a:pos x="34" y="118"/>
                </a:cxn>
                <a:cxn ang="0">
                  <a:pos x="0" y="148"/>
                </a:cxn>
                <a:cxn ang="0">
                  <a:pos x="17" y="155"/>
                </a:cxn>
                <a:cxn ang="0">
                  <a:pos x="47" y="166"/>
                </a:cxn>
                <a:cxn ang="0">
                  <a:pos x="63" y="162"/>
                </a:cxn>
                <a:cxn ang="0">
                  <a:pos x="65" y="0"/>
                </a:cxn>
                <a:cxn ang="0">
                  <a:pos x="51" y="40"/>
                </a:cxn>
              </a:cxnLst>
              <a:rect l="0" t="0" r="r" b="b"/>
              <a:pathLst>
                <a:path w="65" h="169">
                  <a:moveTo>
                    <a:pt x="51" y="40"/>
                  </a:moveTo>
                  <a:cubicBezTo>
                    <a:pt x="44" y="46"/>
                    <a:pt x="30" y="49"/>
                    <a:pt x="22" y="49"/>
                  </a:cubicBezTo>
                  <a:cubicBezTo>
                    <a:pt x="13" y="48"/>
                    <a:pt x="14" y="56"/>
                    <a:pt x="22" y="59"/>
                  </a:cubicBezTo>
                  <a:cubicBezTo>
                    <a:pt x="30" y="62"/>
                    <a:pt x="49" y="75"/>
                    <a:pt x="50" y="90"/>
                  </a:cubicBezTo>
                  <a:cubicBezTo>
                    <a:pt x="50" y="104"/>
                    <a:pt x="51" y="115"/>
                    <a:pt x="34" y="118"/>
                  </a:cubicBezTo>
                  <a:cubicBezTo>
                    <a:pt x="18" y="122"/>
                    <a:pt x="3" y="124"/>
                    <a:pt x="0" y="148"/>
                  </a:cubicBezTo>
                  <a:cubicBezTo>
                    <a:pt x="0" y="148"/>
                    <a:pt x="10" y="154"/>
                    <a:pt x="17" y="155"/>
                  </a:cubicBezTo>
                  <a:cubicBezTo>
                    <a:pt x="23" y="155"/>
                    <a:pt x="42" y="163"/>
                    <a:pt x="47" y="166"/>
                  </a:cubicBezTo>
                  <a:cubicBezTo>
                    <a:pt x="51" y="169"/>
                    <a:pt x="58" y="167"/>
                    <a:pt x="63" y="162"/>
                  </a:cubicBezTo>
                  <a:lnTo>
                    <a:pt x="65" y="0"/>
                  </a:lnTo>
                  <a:cubicBezTo>
                    <a:pt x="64" y="8"/>
                    <a:pt x="58" y="36"/>
                    <a:pt x="51" y="4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9" name="Group 17"/>
          <p:cNvGrpSpPr/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5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9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0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1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2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3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5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6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7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8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8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9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0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4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5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6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7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8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9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7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9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3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7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9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0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1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4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6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1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7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9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1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5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7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9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1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2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7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8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0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1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2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3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65" name="Group 168"/>
          <p:cNvGrpSpPr/>
          <p:nvPr/>
        </p:nvGrpSpPr>
        <p:grpSpPr bwMode="auto">
          <a:xfrm>
            <a:off x="152400" y="4724400"/>
            <a:ext cx="1685925" cy="1557338"/>
            <a:chOff x="96" y="2784"/>
            <a:chExt cx="1062" cy="981"/>
          </a:xfrm>
        </p:grpSpPr>
        <p:sp>
          <p:nvSpPr>
            <p:cNvPr id="166" name="Freeform 169"/>
            <p:cNvSpPr/>
            <p:nvPr userDrawn="1"/>
          </p:nvSpPr>
          <p:spPr bwMode="auto"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 userDrawn="1"/>
          </p:nvSpPr>
          <p:spPr bwMode="auto"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8" name="Freeform 171"/>
            <p:cNvSpPr/>
            <p:nvPr userDrawn="1"/>
          </p:nvSpPr>
          <p:spPr bwMode="auto"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9" name="Freeform 172"/>
            <p:cNvSpPr/>
            <p:nvPr userDrawn="1"/>
          </p:nvSpPr>
          <p:spPr bwMode="auto"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0" name="Freeform 173"/>
            <p:cNvSpPr/>
            <p:nvPr userDrawn="1"/>
          </p:nvSpPr>
          <p:spPr bwMode="auto"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1" name="Freeform 174"/>
            <p:cNvSpPr/>
            <p:nvPr userDrawn="1"/>
          </p:nvSpPr>
          <p:spPr bwMode="auto"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2" name="Freeform 175"/>
            <p:cNvSpPr/>
            <p:nvPr userDrawn="1"/>
          </p:nvSpPr>
          <p:spPr bwMode="auto"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3" name="Freeform 176"/>
            <p:cNvSpPr/>
            <p:nvPr userDrawn="1"/>
          </p:nvSpPr>
          <p:spPr bwMode="auto"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4" name="Freeform 177"/>
            <p:cNvSpPr/>
            <p:nvPr userDrawn="1"/>
          </p:nvSpPr>
          <p:spPr bwMode="auto"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" name="Freeform 178"/>
            <p:cNvSpPr/>
            <p:nvPr userDrawn="1"/>
          </p:nvSpPr>
          <p:spPr bwMode="auto"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6" name="Freeform 179"/>
            <p:cNvSpPr/>
            <p:nvPr userDrawn="1"/>
          </p:nvSpPr>
          <p:spPr bwMode="auto"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7" name="Freeform 180"/>
            <p:cNvSpPr/>
            <p:nvPr userDrawn="1"/>
          </p:nvSpPr>
          <p:spPr bwMode="auto"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8" name="Freeform 181"/>
            <p:cNvSpPr/>
            <p:nvPr userDrawn="1"/>
          </p:nvSpPr>
          <p:spPr bwMode="auto"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331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335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79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301625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0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A6F7A-2D7D-430E-8A26-E2AFCB36822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EC896-8182-4532-986E-C6A21E00E96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7" cy="5870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53163" cy="5870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13770-9E99-416E-84E8-DB23CF54ADE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5E0D9-B4B8-403B-BF2E-2BEB767008B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600200"/>
            <a:ext cx="40005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62500" y="3925888"/>
            <a:ext cx="4000500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5B9C2-8087-436B-BFFF-11EAC88A9A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EA7A0-E2AE-434F-A2E7-35B2AFD2CE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6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8685A-E508-4512-B74F-E3F98A70EF6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3D1DC-D78D-41E2-9E1B-56A78D0C3F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3C94D-9DB6-42F6-8280-DFF8E8AFE6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DA2EE-6365-4171-A5B8-E081DF641FD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90A745-D9CA-4815-B709-9DAC04048BB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F1FDE-B707-4382-834B-5925135A470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29BFC-DC5F-45EF-84A3-D58FA30FCB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C3A78-E45C-456F-A715-E3CD7B1FE0E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8F59F-0B48-49EE-BC11-18009253E56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2"/>
          <p:cNvGrpSpPr/>
          <p:nvPr/>
        </p:nvGrpSpPr>
        <p:grpSpPr bwMode="auto">
          <a:xfrm>
            <a:off x="566738" y="0"/>
            <a:ext cx="7891462" cy="6821488"/>
            <a:chOff x="349" y="23"/>
            <a:chExt cx="4971" cy="4297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48" name="Freeform 4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49" name="Freeform 5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0" name="Freeform 6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1" name="Freeform 7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2" name="Freeform 8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3" name="Freeform 9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4" name="Freeform 10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5" name="Freeform 11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6" name="Freeform 12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7" name="Freeform 13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0" name="Freeform 16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1" name="Freeform 17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2" name="Freeform 18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3" name="Freeform 19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4" name="Freeform 20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5" name="Freeform 21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6" name="Freeform 22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7" name="Freeform 23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8" name="Freeform 24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69" name="Freeform 25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0" name="Rectangle 26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1" name="Rectangle 27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2" name="Freeform 28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3" name="Freeform 29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4" name="Freeform 30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5" name="Freeform 31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6" name="Freeform 32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7" name="Freeform 33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8" name="Freeform 34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79" name="Freeform 35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0" name="Freeform 36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1" name="Freeform 37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2" name="Rectangle 38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3" name="Rectangle 39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4" name="Freeform 40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5" name="Freeform 41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6" name="Freeform 42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7" name="Freeform 43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8" name="Freeform 44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89" name="Freeform 45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0" name="Freeform 46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1" name="Freeform 47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2" name="Freeform 48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3" name="Freeform 49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4" name="Rectangle 50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5" name="Rectangle 51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6" name="Freeform 52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7" name="Freeform 53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8" name="Freeform 54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99" name="Freeform 55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0" name="Freeform 56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1" name="Freeform 57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2" name="Freeform 58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3" name="Freeform 59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4" name="Freeform 60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5" name="Freeform 61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6" name="Rectangle 62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7" name="Rectangle 63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8" name="Freeform 64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09" name="Freeform 65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0" name="Freeform 66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1" name="Freeform 67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2" name="Freeform 68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3" name="Freeform 69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4" name="Freeform 70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5" name="Freeform 71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6" name="Freeform 72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7" name="Freeform 73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8" name="Rectangle 74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19" name="Rectangle 75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0" name="Freeform 76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1" name="Freeform 77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2" name="Freeform 78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3" name="Freeform 79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4" name="Freeform 80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5" name="Freeform 81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6" name="Freeform 82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7" name="Freeform 83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8" name="Freeform 84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29" name="Freeform 85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0" name="Rectangle 86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1" name="Rectangle 87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2" name="Freeform 88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3" name="Freeform 89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4" name="Freeform 90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5" name="Freeform 91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6" name="Freeform 92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7" name="Freeform 93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8" name="Freeform 94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39" name="Freeform 95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0" name="Freeform 96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1" name="Freeform 97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2" name="Rectangle 98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3" name="Rectangle 99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4" name="Freeform 100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5" name="Freeform 101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6" name="Freeform 102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7" name="Freeform 103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8" name="Freeform 104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9" name="Freeform 105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0" name="Freeform 106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1" name="Freeform 107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2" name="Freeform 108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3" name="Freeform 109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4" name="Rectangle 110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5" name="Rectangle 111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6" name="Freeform 112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7" name="Freeform 113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8" name="Freeform 114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59" name="Freeform 115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0" name="Freeform 116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1" name="Freeform 117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2" name="Freeform 118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3" name="Freeform 119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4" name="Freeform 120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5" name="Freeform 121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6" name="Rectangle 122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7" name="Rectangle 123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8" name="Freeform 124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69" name="Freeform 125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0" name="Freeform 126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1" name="Freeform 127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2" name="Freeform 128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3" name="Freeform 129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4" name="Freeform 130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5" name="Freeform 131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6" name="Freeform 132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7" name="Freeform 133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8" name="Rectangle 134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79" name="Rectangle 135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0" name="Freeform 136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1" name="Freeform 137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2" name="Freeform 138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3" name="Freeform 139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4" name="Freeform 140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5" name="Freeform 141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6" name="Freeform 142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7" name="Freeform 143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8" name="Freeform 144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89" name="Freeform 145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90" name="Rectangle 146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91" name="Freeform 147"/>
            <p:cNvSpPr/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4819" name="Group 148"/>
          <p:cNvGrpSpPr/>
          <p:nvPr/>
        </p:nvGrpSpPr>
        <p:grpSpPr bwMode="auto">
          <a:xfrm>
            <a:off x="1066800" y="3444875"/>
            <a:ext cx="533400" cy="492125"/>
            <a:chOff x="96" y="2784"/>
            <a:chExt cx="1062" cy="981"/>
          </a:xfrm>
        </p:grpSpPr>
        <p:sp>
          <p:nvSpPr>
            <p:cNvPr id="6293" name="Freeform 149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94" name="Freeform 150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95" name="Freeform 151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96" name="Freeform 152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97" name="Freeform 153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98" name="Freeform 154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99" name="Freeform 155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00" name="Freeform 156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01" name="Freeform 157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02" name="Freeform 158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03" name="Freeform 159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04" name="Freeform 160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05" name="Freeform 161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4820" name="Group 162"/>
          <p:cNvGrpSpPr/>
          <p:nvPr/>
        </p:nvGrpSpPr>
        <p:grpSpPr bwMode="auto">
          <a:xfrm>
            <a:off x="1066800" y="4552950"/>
            <a:ext cx="533400" cy="492125"/>
            <a:chOff x="96" y="2784"/>
            <a:chExt cx="1062" cy="981"/>
          </a:xfrm>
        </p:grpSpPr>
        <p:sp>
          <p:nvSpPr>
            <p:cNvPr id="6307" name="Freeform 163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08" name="Freeform 164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09" name="Freeform 165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0" name="Freeform 166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1" name="Freeform 167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2" name="Freeform 168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3" name="Freeform 169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4" name="Freeform 170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5" name="Freeform 171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6" name="Freeform 172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7" name="Freeform 173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8" name="Freeform 174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19" name="Freeform 175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4821" name="Group 176"/>
          <p:cNvGrpSpPr/>
          <p:nvPr/>
        </p:nvGrpSpPr>
        <p:grpSpPr bwMode="auto">
          <a:xfrm>
            <a:off x="1066800" y="5562600"/>
            <a:ext cx="533400" cy="492125"/>
            <a:chOff x="96" y="2784"/>
            <a:chExt cx="1062" cy="981"/>
          </a:xfrm>
        </p:grpSpPr>
        <p:sp>
          <p:nvSpPr>
            <p:cNvPr id="6321" name="Freeform 177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22" name="Freeform 178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23" name="Freeform 179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24" name="Freeform 180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25" name="Freeform 181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26" name="Freeform 182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27" name="Freeform 183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28" name="Freeform 184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29" name="Freeform 185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30" name="Freeform 186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31" name="Freeform 187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32" name="Freeform 188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33" name="Freeform 189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4822" name="Group 190"/>
          <p:cNvGrpSpPr/>
          <p:nvPr/>
        </p:nvGrpSpPr>
        <p:grpSpPr bwMode="auto">
          <a:xfrm>
            <a:off x="381000" y="3962400"/>
            <a:ext cx="533400" cy="492125"/>
            <a:chOff x="96" y="2784"/>
            <a:chExt cx="1062" cy="981"/>
          </a:xfrm>
        </p:grpSpPr>
        <p:sp>
          <p:nvSpPr>
            <p:cNvPr id="6335" name="Freeform 191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36" name="Freeform 192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37" name="Freeform 193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38" name="Freeform 194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39" name="Freeform 195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40" name="Freeform 196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41" name="Freeform 197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42" name="Freeform 198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43" name="Freeform 199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44" name="Freeform 200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45" name="Freeform 201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46" name="Freeform 202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47" name="Freeform 203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4823" name="Group 204"/>
          <p:cNvGrpSpPr/>
          <p:nvPr/>
        </p:nvGrpSpPr>
        <p:grpSpPr bwMode="auto">
          <a:xfrm>
            <a:off x="381000" y="5070475"/>
            <a:ext cx="533400" cy="492125"/>
            <a:chOff x="96" y="2784"/>
            <a:chExt cx="1062" cy="981"/>
          </a:xfrm>
        </p:grpSpPr>
        <p:sp>
          <p:nvSpPr>
            <p:cNvPr id="6349" name="Freeform 205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0" name="Freeform 206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1" name="Freeform 207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2" name="Freeform 208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3" name="Freeform 209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4" name="Freeform 210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5" name="Freeform 211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6" name="Freeform 212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7" name="Freeform 213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8" name="Freeform 214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59" name="Freeform 215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60" name="Freeform 216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61" name="Freeform 217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4824" name="Group 218"/>
          <p:cNvGrpSpPr/>
          <p:nvPr/>
        </p:nvGrpSpPr>
        <p:grpSpPr bwMode="auto">
          <a:xfrm>
            <a:off x="381000" y="6121400"/>
            <a:ext cx="533400" cy="492125"/>
            <a:chOff x="96" y="2784"/>
            <a:chExt cx="1062" cy="981"/>
          </a:xfrm>
        </p:grpSpPr>
        <p:sp>
          <p:nvSpPr>
            <p:cNvPr id="6363" name="Freeform 219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64" name="Freeform 220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65" name="Freeform 221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66" name="Freeform 222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67" name="Freeform 223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68" name="Freeform 224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69" name="Freeform 225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70" name="Freeform 226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71" name="Freeform 227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72" name="Freeform 228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73" name="Freeform 229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74" name="Freeform 230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75" name="Freeform 231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4825" name="Group 232"/>
          <p:cNvGrpSpPr/>
          <p:nvPr/>
        </p:nvGrpSpPr>
        <p:grpSpPr bwMode="auto">
          <a:xfrm>
            <a:off x="6934200" y="-7938"/>
            <a:ext cx="2317750" cy="2063751"/>
            <a:chOff x="4080" y="-5"/>
            <a:chExt cx="1748" cy="1556"/>
          </a:xfrm>
        </p:grpSpPr>
        <p:sp>
          <p:nvSpPr>
            <p:cNvPr id="6377" name="Freeform 233"/>
            <p:cNvSpPr/>
            <p:nvPr userDrawn="1"/>
          </p:nvSpPr>
          <p:spPr bwMode="auto">
            <a:xfrm>
              <a:off x="4161" y="-5"/>
              <a:ext cx="1585" cy="1443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11" y="71"/>
                </a:cxn>
                <a:cxn ang="0">
                  <a:pos x="25" y="393"/>
                </a:cxn>
                <a:cxn ang="0">
                  <a:pos x="54" y="457"/>
                </a:cxn>
                <a:cxn ang="0">
                  <a:pos x="158" y="482"/>
                </a:cxn>
                <a:cxn ang="0">
                  <a:pos x="204" y="495"/>
                </a:cxn>
                <a:cxn ang="0">
                  <a:pos x="520" y="475"/>
                </a:cxn>
                <a:cxn ang="0">
                  <a:pos x="533" y="167"/>
                </a:cxn>
                <a:cxn ang="0">
                  <a:pos x="369" y="16"/>
                </a:cxn>
                <a:cxn ang="0">
                  <a:pos x="249" y="29"/>
                </a:cxn>
                <a:cxn ang="0">
                  <a:pos x="198" y="11"/>
                </a:cxn>
                <a:cxn ang="0">
                  <a:pos x="151" y="2"/>
                </a:cxn>
                <a:cxn ang="0">
                  <a:pos x="23" y="4"/>
                </a:cxn>
              </a:cxnLst>
              <a:rect l="0" t="0" r="r" b="b"/>
              <a:pathLst>
                <a:path w="546" h="497">
                  <a:moveTo>
                    <a:pt x="23" y="4"/>
                  </a:moveTo>
                  <a:cubicBezTo>
                    <a:pt x="23" y="4"/>
                    <a:pt x="0" y="34"/>
                    <a:pt x="11" y="71"/>
                  </a:cubicBezTo>
                  <a:cubicBezTo>
                    <a:pt x="19" y="100"/>
                    <a:pt x="25" y="393"/>
                    <a:pt x="25" y="393"/>
                  </a:cubicBezTo>
                  <a:cubicBezTo>
                    <a:pt x="25" y="393"/>
                    <a:pt x="42" y="452"/>
                    <a:pt x="54" y="457"/>
                  </a:cubicBezTo>
                  <a:cubicBezTo>
                    <a:pt x="66" y="462"/>
                    <a:pt x="158" y="482"/>
                    <a:pt x="158" y="482"/>
                  </a:cubicBezTo>
                  <a:cubicBezTo>
                    <a:pt x="158" y="482"/>
                    <a:pt x="191" y="497"/>
                    <a:pt x="204" y="495"/>
                  </a:cubicBezTo>
                  <a:cubicBezTo>
                    <a:pt x="217" y="494"/>
                    <a:pt x="506" y="487"/>
                    <a:pt x="520" y="475"/>
                  </a:cubicBezTo>
                  <a:cubicBezTo>
                    <a:pt x="533" y="463"/>
                    <a:pt x="546" y="218"/>
                    <a:pt x="533" y="167"/>
                  </a:cubicBezTo>
                  <a:cubicBezTo>
                    <a:pt x="520" y="117"/>
                    <a:pt x="404" y="14"/>
                    <a:pt x="369" y="16"/>
                  </a:cubicBezTo>
                  <a:cubicBezTo>
                    <a:pt x="335" y="17"/>
                    <a:pt x="249" y="29"/>
                    <a:pt x="249" y="29"/>
                  </a:cubicBezTo>
                  <a:lnTo>
                    <a:pt x="198" y="11"/>
                  </a:lnTo>
                  <a:lnTo>
                    <a:pt x="151" y="2"/>
                  </a:lnTo>
                  <a:cubicBezTo>
                    <a:pt x="151" y="2"/>
                    <a:pt x="79" y="0"/>
                    <a:pt x="23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4832" name="Group 234"/>
            <p:cNvGrpSpPr/>
            <p:nvPr userDrawn="1"/>
          </p:nvGrpSpPr>
          <p:grpSpPr bwMode="auto">
            <a:xfrm>
              <a:off x="4080" y="0"/>
              <a:ext cx="1748" cy="1551"/>
              <a:chOff x="2918" y="18"/>
              <a:chExt cx="2958" cy="2699"/>
            </a:xfrm>
          </p:grpSpPr>
          <p:sp>
            <p:nvSpPr>
              <p:cNvPr id="6379" name="Freeform 235"/>
              <p:cNvSpPr/>
              <p:nvPr/>
            </p:nvSpPr>
            <p:spPr bwMode="auto">
              <a:xfrm>
                <a:off x="3060" y="18"/>
                <a:ext cx="490" cy="187"/>
              </a:xfrm>
              <a:custGeom>
                <a:avLst/>
                <a:gdLst/>
                <a:ahLst/>
                <a:cxnLst>
                  <a:cxn ang="0">
                    <a:pos x="71" y="25"/>
                  </a:cxn>
                  <a:cxn ang="0">
                    <a:pos x="91" y="20"/>
                  </a:cxn>
                  <a:cxn ang="0">
                    <a:pos x="92" y="17"/>
                  </a:cxn>
                  <a:cxn ang="0">
                    <a:pos x="88" y="0"/>
                  </a:cxn>
                  <a:cxn ang="0">
                    <a:pos x="25" y="0"/>
                  </a:cxn>
                  <a:cxn ang="0">
                    <a:pos x="10" y="22"/>
                  </a:cxn>
                  <a:cxn ang="0">
                    <a:pos x="71" y="25"/>
                  </a:cxn>
                </a:cxnLst>
                <a:rect l="0" t="0" r="r" b="b"/>
                <a:pathLst>
                  <a:path w="97" h="37">
                    <a:moveTo>
                      <a:pt x="71" y="25"/>
                    </a:moveTo>
                    <a:cubicBezTo>
                      <a:pt x="81" y="22"/>
                      <a:pt x="87" y="21"/>
                      <a:pt x="91" y="20"/>
                    </a:cubicBezTo>
                    <a:cubicBezTo>
                      <a:pt x="91" y="19"/>
                      <a:pt x="91" y="19"/>
                      <a:pt x="92" y="17"/>
                    </a:cubicBezTo>
                    <a:cubicBezTo>
                      <a:pt x="97" y="11"/>
                      <a:pt x="95" y="4"/>
                      <a:pt x="88" y="0"/>
                    </a:cubicBezTo>
                    <a:lnTo>
                      <a:pt x="25" y="0"/>
                    </a:lnTo>
                    <a:cubicBezTo>
                      <a:pt x="10" y="3"/>
                      <a:pt x="0" y="10"/>
                      <a:pt x="10" y="22"/>
                    </a:cubicBezTo>
                    <a:cubicBezTo>
                      <a:pt x="10" y="22"/>
                      <a:pt x="28" y="37"/>
                      <a:pt x="71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0" name="Freeform 236"/>
              <p:cNvSpPr>
                <a:spLocks noEditPoints="1"/>
              </p:cNvSpPr>
              <p:nvPr/>
            </p:nvSpPr>
            <p:spPr bwMode="auto">
              <a:xfrm>
                <a:off x="2918" y="18"/>
                <a:ext cx="2958" cy="2699"/>
              </a:xfrm>
              <a:custGeom>
                <a:avLst/>
                <a:gdLst/>
                <a:ahLst/>
                <a:cxnLst>
                  <a:cxn ang="0">
                    <a:pos x="504" y="1"/>
                  </a:cxn>
                  <a:cxn ang="0">
                    <a:pos x="157" y="0"/>
                  </a:cxn>
                  <a:cxn ang="0">
                    <a:pos x="225" y="21"/>
                  </a:cxn>
                  <a:cxn ang="0">
                    <a:pos x="174" y="39"/>
                  </a:cxn>
                  <a:cxn ang="0">
                    <a:pos x="207" y="71"/>
                  </a:cxn>
                  <a:cxn ang="0">
                    <a:pos x="74" y="60"/>
                  </a:cxn>
                  <a:cxn ang="0">
                    <a:pos x="26" y="63"/>
                  </a:cxn>
                  <a:cxn ang="0">
                    <a:pos x="199" y="487"/>
                  </a:cxn>
                  <a:cxn ang="0">
                    <a:pos x="144" y="341"/>
                  </a:cxn>
                  <a:cxn ang="0">
                    <a:pos x="105" y="376"/>
                  </a:cxn>
                  <a:cxn ang="0">
                    <a:pos x="94" y="435"/>
                  </a:cxn>
                  <a:cxn ang="0">
                    <a:pos x="124" y="265"/>
                  </a:cxn>
                  <a:cxn ang="0">
                    <a:pos x="153" y="228"/>
                  </a:cxn>
                  <a:cxn ang="0">
                    <a:pos x="209" y="237"/>
                  </a:cxn>
                  <a:cxn ang="0">
                    <a:pos x="188" y="306"/>
                  </a:cxn>
                  <a:cxn ang="0">
                    <a:pos x="192" y="395"/>
                  </a:cxn>
                  <a:cxn ang="0">
                    <a:pos x="515" y="483"/>
                  </a:cxn>
                  <a:cxn ang="0">
                    <a:pos x="454" y="427"/>
                  </a:cxn>
                  <a:cxn ang="0">
                    <a:pos x="425" y="345"/>
                  </a:cxn>
                  <a:cxn ang="0">
                    <a:pos x="396" y="270"/>
                  </a:cxn>
                  <a:cxn ang="0">
                    <a:pos x="460" y="256"/>
                  </a:cxn>
                  <a:cxn ang="0">
                    <a:pos x="407" y="223"/>
                  </a:cxn>
                  <a:cxn ang="0">
                    <a:pos x="439" y="226"/>
                  </a:cxn>
                  <a:cxn ang="0">
                    <a:pos x="438" y="209"/>
                  </a:cxn>
                  <a:cxn ang="0">
                    <a:pos x="376" y="211"/>
                  </a:cxn>
                  <a:cxn ang="0">
                    <a:pos x="357" y="343"/>
                  </a:cxn>
                  <a:cxn ang="0">
                    <a:pos x="347" y="230"/>
                  </a:cxn>
                  <a:cxn ang="0">
                    <a:pos x="331" y="182"/>
                  </a:cxn>
                  <a:cxn ang="0">
                    <a:pos x="347" y="136"/>
                  </a:cxn>
                  <a:cxn ang="0">
                    <a:pos x="339" y="99"/>
                  </a:cxn>
                  <a:cxn ang="0">
                    <a:pos x="331" y="62"/>
                  </a:cxn>
                  <a:cxn ang="0">
                    <a:pos x="369" y="103"/>
                  </a:cxn>
                  <a:cxn ang="0">
                    <a:pos x="415" y="47"/>
                  </a:cxn>
                  <a:cxn ang="0">
                    <a:pos x="409" y="95"/>
                  </a:cxn>
                  <a:cxn ang="0">
                    <a:pos x="401" y="130"/>
                  </a:cxn>
                  <a:cxn ang="0">
                    <a:pos x="401" y="181"/>
                  </a:cxn>
                  <a:cxn ang="0">
                    <a:pos x="558" y="181"/>
                  </a:cxn>
                  <a:cxn ang="0">
                    <a:pos x="554" y="76"/>
                  </a:cxn>
                  <a:cxn ang="0">
                    <a:pos x="249" y="69"/>
                  </a:cxn>
                  <a:cxn ang="0">
                    <a:pos x="293" y="93"/>
                  </a:cxn>
                  <a:cxn ang="0">
                    <a:pos x="171" y="195"/>
                  </a:cxn>
                  <a:cxn ang="0">
                    <a:pos x="69" y="98"/>
                  </a:cxn>
                  <a:cxn ang="0">
                    <a:pos x="191" y="106"/>
                  </a:cxn>
                  <a:cxn ang="0">
                    <a:pos x="220" y="105"/>
                  </a:cxn>
                  <a:cxn ang="0">
                    <a:pos x="302" y="121"/>
                  </a:cxn>
                  <a:cxn ang="0">
                    <a:pos x="276" y="256"/>
                  </a:cxn>
                  <a:cxn ang="0">
                    <a:pos x="260" y="137"/>
                  </a:cxn>
                  <a:cxn ang="0">
                    <a:pos x="171" y="195"/>
                  </a:cxn>
                  <a:cxn ang="0">
                    <a:pos x="223" y="225"/>
                  </a:cxn>
                  <a:cxn ang="0">
                    <a:pos x="247" y="158"/>
                  </a:cxn>
                  <a:cxn ang="0">
                    <a:pos x="326" y="292"/>
                  </a:cxn>
                  <a:cxn ang="0">
                    <a:pos x="215" y="321"/>
                  </a:cxn>
                  <a:cxn ang="0">
                    <a:pos x="309" y="277"/>
                  </a:cxn>
                  <a:cxn ang="0">
                    <a:pos x="318" y="133"/>
                  </a:cxn>
                  <a:cxn ang="0">
                    <a:pos x="313" y="213"/>
                  </a:cxn>
                  <a:cxn ang="0">
                    <a:pos x="299" y="144"/>
                  </a:cxn>
                  <a:cxn ang="0">
                    <a:pos x="507" y="179"/>
                  </a:cxn>
                  <a:cxn ang="0">
                    <a:pos x="461" y="162"/>
                  </a:cxn>
                </a:cxnLst>
                <a:rect l="0" t="0" r="r" b="b"/>
                <a:pathLst>
                  <a:path w="585" h="534">
                    <a:moveTo>
                      <a:pt x="554" y="76"/>
                    </a:moveTo>
                    <a:cubicBezTo>
                      <a:pt x="551" y="32"/>
                      <a:pt x="543" y="9"/>
                      <a:pt x="504" y="1"/>
                    </a:cubicBezTo>
                    <a:cubicBezTo>
                      <a:pt x="500" y="1"/>
                      <a:pt x="494" y="0"/>
                      <a:pt x="486" y="0"/>
                    </a:cubicBezTo>
                    <a:lnTo>
                      <a:pt x="157" y="0"/>
                    </a:lnTo>
                    <a:cubicBezTo>
                      <a:pt x="156" y="5"/>
                      <a:pt x="153" y="17"/>
                      <a:pt x="158" y="17"/>
                    </a:cubicBezTo>
                    <a:cubicBezTo>
                      <a:pt x="171" y="17"/>
                      <a:pt x="223" y="21"/>
                      <a:pt x="225" y="21"/>
                    </a:cubicBezTo>
                    <a:cubicBezTo>
                      <a:pt x="226" y="21"/>
                      <a:pt x="250" y="16"/>
                      <a:pt x="237" y="28"/>
                    </a:cubicBezTo>
                    <a:cubicBezTo>
                      <a:pt x="223" y="41"/>
                      <a:pt x="192" y="41"/>
                      <a:pt x="174" y="39"/>
                    </a:cubicBezTo>
                    <a:cubicBezTo>
                      <a:pt x="131" y="36"/>
                      <a:pt x="152" y="56"/>
                      <a:pt x="168" y="56"/>
                    </a:cubicBezTo>
                    <a:cubicBezTo>
                      <a:pt x="218" y="56"/>
                      <a:pt x="228" y="68"/>
                      <a:pt x="207" y="71"/>
                    </a:cubicBezTo>
                    <a:cubicBezTo>
                      <a:pt x="186" y="74"/>
                      <a:pt x="182" y="73"/>
                      <a:pt x="162" y="76"/>
                    </a:cubicBezTo>
                    <a:cubicBezTo>
                      <a:pt x="7" y="101"/>
                      <a:pt x="59" y="60"/>
                      <a:pt x="74" y="60"/>
                    </a:cubicBezTo>
                    <a:cubicBezTo>
                      <a:pt x="139" y="59"/>
                      <a:pt x="123" y="37"/>
                      <a:pt x="107" y="42"/>
                    </a:cubicBezTo>
                    <a:cubicBezTo>
                      <a:pt x="91" y="46"/>
                      <a:pt x="34" y="27"/>
                      <a:pt x="26" y="63"/>
                    </a:cubicBezTo>
                    <a:cubicBezTo>
                      <a:pt x="19" y="100"/>
                      <a:pt x="42" y="282"/>
                      <a:pt x="36" y="317"/>
                    </a:cubicBezTo>
                    <a:cubicBezTo>
                      <a:pt x="0" y="534"/>
                      <a:pt x="199" y="487"/>
                      <a:pt x="199" y="487"/>
                    </a:cubicBezTo>
                    <a:cubicBezTo>
                      <a:pt x="156" y="453"/>
                      <a:pt x="174" y="421"/>
                      <a:pt x="171" y="403"/>
                    </a:cubicBezTo>
                    <a:cubicBezTo>
                      <a:pt x="161" y="345"/>
                      <a:pt x="154" y="337"/>
                      <a:pt x="144" y="341"/>
                    </a:cubicBezTo>
                    <a:cubicBezTo>
                      <a:pt x="121" y="352"/>
                      <a:pt x="123" y="358"/>
                      <a:pt x="126" y="367"/>
                    </a:cubicBezTo>
                    <a:cubicBezTo>
                      <a:pt x="142" y="416"/>
                      <a:pt x="105" y="376"/>
                      <a:pt x="105" y="376"/>
                    </a:cubicBezTo>
                    <a:cubicBezTo>
                      <a:pt x="98" y="380"/>
                      <a:pt x="95" y="390"/>
                      <a:pt x="99" y="399"/>
                    </a:cubicBezTo>
                    <a:cubicBezTo>
                      <a:pt x="131" y="463"/>
                      <a:pt x="101" y="446"/>
                      <a:pt x="94" y="435"/>
                    </a:cubicBezTo>
                    <a:cubicBezTo>
                      <a:pt x="61" y="390"/>
                      <a:pt x="92" y="366"/>
                      <a:pt x="88" y="352"/>
                    </a:cubicBezTo>
                    <a:cubicBezTo>
                      <a:pt x="75" y="295"/>
                      <a:pt x="118" y="274"/>
                      <a:pt x="124" y="265"/>
                    </a:cubicBezTo>
                    <a:cubicBezTo>
                      <a:pt x="130" y="256"/>
                      <a:pt x="127" y="253"/>
                      <a:pt x="129" y="234"/>
                    </a:cubicBezTo>
                    <a:cubicBezTo>
                      <a:pt x="136" y="195"/>
                      <a:pt x="155" y="216"/>
                      <a:pt x="153" y="228"/>
                    </a:cubicBezTo>
                    <a:cubicBezTo>
                      <a:pt x="148" y="274"/>
                      <a:pt x="176" y="242"/>
                      <a:pt x="186" y="228"/>
                    </a:cubicBezTo>
                    <a:cubicBezTo>
                      <a:pt x="218" y="186"/>
                      <a:pt x="214" y="229"/>
                      <a:pt x="209" y="237"/>
                    </a:cubicBezTo>
                    <a:cubicBezTo>
                      <a:pt x="203" y="244"/>
                      <a:pt x="198" y="255"/>
                      <a:pt x="200" y="260"/>
                    </a:cubicBezTo>
                    <a:cubicBezTo>
                      <a:pt x="208" y="283"/>
                      <a:pt x="193" y="305"/>
                      <a:pt x="188" y="306"/>
                    </a:cubicBezTo>
                    <a:cubicBezTo>
                      <a:pt x="184" y="308"/>
                      <a:pt x="170" y="314"/>
                      <a:pt x="170" y="332"/>
                    </a:cubicBezTo>
                    <a:cubicBezTo>
                      <a:pt x="171" y="350"/>
                      <a:pt x="192" y="382"/>
                      <a:pt x="192" y="395"/>
                    </a:cubicBezTo>
                    <a:cubicBezTo>
                      <a:pt x="193" y="492"/>
                      <a:pt x="236" y="499"/>
                      <a:pt x="255" y="497"/>
                    </a:cubicBezTo>
                    <a:cubicBezTo>
                      <a:pt x="275" y="496"/>
                      <a:pt x="445" y="490"/>
                      <a:pt x="515" y="483"/>
                    </a:cubicBezTo>
                    <a:cubicBezTo>
                      <a:pt x="585" y="477"/>
                      <a:pt x="538" y="458"/>
                      <a:pt x="518" y="458"/>
                    </a:cubicBezTo>
                    <a:cubicBezTo>
                      <a:pt x="467" y="458"/>
                      <a:pt x="454" y="427"/>
                      <a:pt x="454" y="427"/>
                    </a:cubicBezTo>
                    <a:cubicBezTo>
                      <a:pt x="454" y="427"/>
                      <a:pt x="453" y="405"/>
                      <a:pt x="431" y="400"/>
                    </a:cubicBezTo>
                    <a:cubicBezTo>
                      <a:pt x="376" y="385"/>
                      <a:pt x="411" y="353"/>
                      <a:pt x="425" y="345"/>
                    </a:cubicBezTo>
                    <a:cubicBezTo>
                      <a:pt x="438" y="338"/>
                      <a:pt x="430" y="335"/>
                      <a:pt x="420" y="329"/>
                    </a:cubicBezTo>
                    <a:cubicBezTo>
                      <a:pt x="398" y="316"/>
                      <a:pt x="394" y="300"/>
                      <a:pt x="396" y="270"/>
                    </a:cubicBezTo>
                    <a:cubicBezTo>
                      <a:pt x="397" y="240"/>
                      <a:pt x="416" y="249"/>
                      <a:pt x="416" y="249"/>
                    </a:cubicBezTo>
                    <a:cubicBezTo>
                      <a:pt x="416" y="249"/>
                      <a:pt x="448" y="262"/>
                      <a:pt x="460" y="256"/>
                    </a:cubicBezTo>
                    <a:cubicBezTo>
                      <a:pt x="472" y="250"/>
                      <a:pt x="467" y="239"/>
                      <a:pt x="461" y="244"/>
                    </a:cubicBezTo>
                    <a:cubicBezTo>
                      <a:pt x="455" y="248"/>
                      <a:pt x="412" y="244"/>
                      <a:pt x="407" y="223"/>
                    </a:cubicBezTo>
                    <a:cubicBezTo>
                      <a:pt x="403" y="202"/>
                      <a:pt x="418" y="213"/>
                      <a:pt x="422" y="214"/>
                    </a:cubicBezTo>
                    <a:cubicBezTo>
                      <a:pt x="427" y="216"/>
                      <a:pt x="427" y="220"/>
                      <a:pt x="439" y="226"/>
                    </a:cubicBezTo>
                    <a:cubicBezTo>
                      <a:pt x="468" y="241"/>
                      <a:pt x="454" y="224"/>
                      <a:pt x="454" y="224"/>
                    </a:cubicBezTo>
                    <a:cubicBezTo>
                      <a:pt x="454" y="224"/>
                      <a:pt x="454" y="224"/>
                      <a:pt x="438" y="209"/>
                    </a:cubicBezTo>
                    <a:cubicBezTo>
                      <a:pt x="423" y="194"/>
                      <a:pt x="406" y="199"/>
                      <a:pt x="389" y="199"/>
                    </a:cubicBezTo>
                    <a:cubicBezTo>
                      <a:pt x="373" y="199"/>
                      <a:pt x="376" y="211"/>
                      <a:pt x="376" y="211"/>
                    </a:cubicBezTo>
                    <a:cubicBezTo>
                      <a:pt x="376" y="211"/>
                      <a:pt x="373" y="242"/>
                      <a:pt x="370" y="291"/>
                    </a:cubicBezTo>
                    <a:cubicBezTo>
                      <a:pt x="368" y="341"/>
                      <a:pt x="360" y="347"/>
                      <a:pt x="357" y="343"/>
                    </a:cubicBezTo>
                    <a:cubicBezTo>
                      <a:pt x="354" y="338"/>
                      <a:pt x="350" y="313"/>
                      <a:pt x="350" y="305"/>
                    </a:cubicBezTo>
                    <a:cubicBezTo>
                      <a:pt x="350" y="298"/>
                      <a:pt x="345" y="264"/>
                      <a:pt x="347" y="230"/>
                    </a:cubicBezTo>
                    <a:cubicBezTo>
                      <a:pt x="350" y="195"/>
                      <a:pt x="356" y="210"/>
                      <a:pt x="334" y="201"/>
                    </a:cubicBezTo>
                    <a:cubicBezTo>
                      <a:pt x="311" y="192"/>
                      <a:pt x="323" y="182"/>
                      <a:pt x="331" y="182"/>
                    </a:cubicBezTo>
                    <a:cubicBezTo>
                      <a:pt x="338" y="182"/>
                      <a:pt x="350" y="189"/>
                      <a:pt x="352" y="181"/>
                    </a:cubicBezTo>
                    <a:cubicBezTo>
                      <a:pt x="356" y="160"/>
                      <a:pt x="359" y="141"/>
                      <a:pt x="347" y="136"/>
                    </a:cubicBezTo>
                    <a:cubicBezTo>
                      <a:pt x="322" y="127"/>
                      <a:pt x="332" y="121"/>
                      <a:pt x="341" y="118"/>
                    </a:cubicBezTo>
                    <a:cubicBezTo>
                      <a:pt x="350" y="115"/>
                      <a:pt x="352" y="94"/>
                      <a:pt x="339" y="99"/>
                    </a:cubicBezTo>
                    <a:cubicBezTo>
                      <a:pt x="313" y="107"/>
                      <a:pt x="316" y="85"/>
                      <a:pt x="321" y="82"/>
                    </a:cubicBezTo>
                    <a:cubicBezTo>
                      <a:pt x="325" y="79"/>
                      <a:pt x="334" y="83"/>
                      <a:pt x="331" y="62"/>
                    </a:cubicBezTo>
                    <a:cubicBezTo>
                      <a:pt x="328" y="41"/>
                      <a:pt x="347" y="34"/>
                      <a:pt x="351" y="53"/>
                    </a:cubicBezTo>
                    <a:cubicBezTo>
                      <a:pt x="354" y="73"/>
                      <a:pt x="363" y="112"/>
                      <a:pt x="369" y="103"/>
                    </a:cubicBezTo>
                    <a:cubicBezTo>
                      <a:pt x="375" y="94"/>
                      <a:pt x="385" y="57"/>
                      <a:pt x="395" y="41"/>
                    </a:cubicBezTo>
                    <a:cubicBezTo>
                      <a:pt x="406" y="24"/>
                      <a:pt x="418" y="38"/>
                      <a:pt x="415" y="47"/>
                    </a:cubicBezTo>
                    <a:cubicBezTo>
                      <a:pt x="401" y="88"/>
                      <a:pt x="426" y="90"/>
                      <a:pt x="426" y="90"/>
                    </a:cubicBezTo>
                    <a:cubicBezTo>
                      <a:pt x="426" y="90"/>
                      <a:pt x="423" y="96"/>
                      <a:pt x="409" y="95"/>
                    </a:cubicBezTo>
                    <a:cubicBezTo>
                      <a:pt x="382" y="92"/>
                      <a:pt x="393" y="110"/>
                      <a:pt x="405" y="115"/>
                    </a:cubicBezTo>
                    <a:cubicBezTo>
                      <a:pt x="431" y="124"/>
                      <a:pt x="414" y="130"/>
                      <a:pt x="401" y="130"/>
                    </a:cubicBezTo>
                    <a:cubicBezTo>
                      <a:pt x="387" y="130"/>
                      <a:pt x="381" y="134"/>
                      <a:pt x="378" y="148"/>
                    </a:cubicBezTo>
                    <a:cubicBezTo>
                      <a:pt x="369" y="191"/>
                      <a:pt x="401" y="181"/>
                      <a:pt x="401" y="181"/>
                    </a:cubicBezTo>
                    <a:cubicBezTo>
                      <a:pt x="452" y="195"/>
                      <a:pt x="528" y="188"/>
                      <a:pt x="528" y="188"/>
                    </a:cubicBezTo>
                    <a:cubicBezTo>
                      <a:pt x="543" y="192"/>
                      <a:pt x="552" y="189"/>
                      <a:pt x="558" y="181"/>
                    </a:cubicBezTo>
                    <a:lnTo>
                      <a:pt x="558" y="103"/>
                    </a:lnTo>
                    <a:cubicBezTo>
                      <a:pt x="556" y="93"/>
                      <a:pt x="555" y="84"/>
                      <a:pt x="554" y="76"/>
                    </a:cubicBezTo>
                    <a:close/>
                    <a:moveTo>
                      <a:pt x="231" y="77"/>
                    </a:moveTo>
                    <a:cubicBezTo>
                      <a:pt x="233" y="65"/>
                      <a:pt x="249" y="69"/>
                      <a:pt x="249" y="69"/>
                    </a:cubicBezTo>
                    <a:cubicBezTo>
                      <a:pt x="249" y="69"/>
                      <a:pt x="278" y="79"/>
                      <a:pt x="290" y="78"/>
                    </a:cubicBezTo>
                    <a:cubicBezTo>
                      <a:pt x="301" y="76"/>
                      <a:pt x="318" y="93"/>
                      <a:pt x="293" y="93"/>
                    </a:cubicBezTo>
                    <a:cubicBezTo>
                      <a:pt x="267" y="93"/>
                      <a:pt x="228" y="104"/>
                      <a:pt x="231" y="77"/>
                    </a:cubicBezTo>
                    <a:close/>
                    <a:moveTo>
                      <a:pt x="171" y="195"/>
                    </a:moveTo>
                    <a:cubicBezTo>
                      <a:pt x="153" y="195"/>
                      <a:pt x="46" y="237"/>
                      <a:pt x="45" y="128"/>
                    </a:cubicBezTo>
                    <a:cubicBezTo>
                      <a:pt x="45" y="104"/>
                      <a:pt x="39" y="83"/>
                      <a:pt x="69" y="98"/>
                    </a:cubicBezTo>
                    <a:cubicBezTo>
                      <a:pt x="99" y="112"/>
                      <a:pt x="72" y="111"/>
                      <a:pt x="137" y="108"/>
                    </a:cubicBezTo>
                    <a:cubicBezTo>
                      <a:pt x="137" y="108"/>
                      <a:pt x="184" y="110"/>
                      <a:pt x="191" y="106"/>
                    </a:cubicBezTo>
                    <a:cubicBezTo>
                      <a:pt x="199" y="101"/>
                      <a:pt x="192" y="91"/>
                      <a:pt x="207" y="91"/>
                    </a:cubicBezTo>
                    <a:cubicBezTo>
                      <a:pt x="222" y="90"/>
                      <a:pt x="220" y="105"/>
                      <a:pt x="220" y="105"/>
                    </a:cubicBezTo>
                    <a:cubicBezTo>
                      <a:pt x="220" y="105"/>
                      <a:pt x="207" y="124"/>
                      <a:pt x="305" y="111"/>
                    </a:cubicBezTo>
                    <a:cubicBezTo>
                      <a:pt x="317" y="109"/>
                      <a:pt x="327" y="121"/>
                      <a:pt x="302" y="121"/>
                    </a:cubicBezTo>
                    <a:cubicBezTo>
                      <a:pt x="290" y="122"/>
                      <a:pt x="272" y="128"/>
                      <a:pt x="278" y="143"/>
                    </a:cubicBezTo>
                    <a:cubicBezTo>
                      <a:pt x="284" y="158"/>
                      <a:pt x="276" y="256"/>
                      <a:pt x="276" y="256"/>
                    </a:cubicBezTo>
                    <a:cubicBezTo>
                      <a:pt x="276" y="256"/>
                      <a:pt x="271" y="274"/>
                      <a:pt x="262" y="245"/>
                    </a:cubicBezTo>
                    <a:cubicBezTo>
                      <a:pt x="259" y="235"/>
                      <a:pt x="262" y="144"/>
                      <a:pt x="260" y="137"/>
                    </a:cubicBezTo>
                    <a:cubicBezTo>
                      <a:pt x="259" y="129"/>
                      <a:pt x="217" y="122"/>
                      <a:pt x="215" y="154"/>
                    </a:cubicBezTo>
                    <a:cubicBezTo>
                      <a:pt x="214" y="185"/>
                      <a:pt x="205" y="195"/>
                      <a:pt x="171" y="195"/>
                    </a:cubicBezTo>
                    <a:close/>
                    <a:moveTo>
                      <a:pt x="237" y="231"/>
                    </a:moveTo>
                    <a:cubicBezTo>
                      <a:pt x="230" y="240"/>
                      <a:pt x="219" y="247"/>
                      <a:pt x="223" y="225"/>
                    </a:cubicBezTo>
                    <a:cubicBezTo>
                      <a:pt x="228" y="202"/>
                      <a:pt x="232" y="170"/>
                      <a:pt x="232" y="155"/>
                    </a:cubicBezTo>
                    <a:cubicBezTo>
                      <a:pt x="232" y="155"/>
                      <a:pt x="244" y="135"/>
                      <a:pt x="247" y="158"/>
                    </a:cubicBezTo>
                    <a:cubicBezTo>
                      <a:pt x="250" y="181"/>
                      <a:pt x="244" y="221"/>
                      <a:pt x="237" y="231"/>
                    </a:cubicBezTo>
                    <a:close/>
                    <a:moveTo>
                      <a:pt x="326" y="292"/>
                    </a:moveTo>
                    <a:cubicBezTo>
                      <a:pt x="327" y="320"/>
                      <a:pt x="355" y="400"/>
                      <a:pt x="286" y="399"/>
                    </a:cubicBezTo>
                    <a:cubicBezTo>
                      <a:pt x="217" y="398"/>
                      <a:pt x="214" y="409"/>
                      <a:pt x="215" y="321"/>
                    </a:cubicBezTo>
                    <a:cubicBezTo>
                      <a:pt x="216" y="236"/>
                      <a:pt x="225" y="253"/>
                      <a:pt x="230" y="264"/>
                    </a:cubicBezTo>
                    <a:cubicBezTo>
                      <a:pt x="230" y="264"/>
                      <a:pt x="253" y="318"/>
                      <a:pt x="309" y="277"/>
                    </a:cubicBezTo>
                    <a:cubicBezTo>
                      <a:pt x="319" y="269"/>
                      <a:pt x="324" y="263"/>
                      <a:pt x="326" y="292"/>
                    </a:cubicBezTo>
                    <a:close/>
                    <a:moveTo>
                      <a:pt x="318" y="133"/>
                    </a:moveTo>
                    <a:cubicBezTo>
                      <a:pt x="338" y="148"/>
                      <a:pt x="316" y="165"/>
                      <a:pt x="316" y="165"/>
                    </a:cubicBezTo>
                    <a:cubicBezTo>
                      <a:pt x="316" y="165"/>
                      <a:pt x="302" y="189"/>
                      <a:pt x="313" y="213"/>
                    </a:cubicBezTo>
                    <a:cubicBezTo>
                      <a:pt x="324" y="237"/>
                      <a:pt x="324" y="265"/>
                      <a:pt x="301" y="239"/>
                    </a:cubicBezTo>
                    <a:cubicBezTo>
                      <a:pt x="279" y="214"/>
                      <a:pt x="293" y="156"/>
                      <a:pt x="299" y="144"/>
                    </a:cubicBezTo>
                    <a:cubicBezTo>
                      <a:pt x="299" y="144"/>
                      <a:pt x="299" y="118"/>
                      <a:pt x="318" y="133"/>
                    </a:cubicBezTo>
                    <a:close/>
                    <a:moveTo>
                      <a:pt x="507" y="179"/>
                    </a:moveTo>
                    <a:cubicBezTo>
                      <a:pt x="498" y="185"/>
                      <a:pt x="507" y="179"/>
                      <a:pt x="465" y="177"/>
                    </a:cubicBezTo>
                    <a:cubicBezTo>
                      <a:pt x="423" y="176"/>
                      <a:pt x="461" y="162"/>
                      <a:pt x="461" y="162"/>
                    </a:cubicBezTo>
                    <a:cubicBezTo>
                      <a:pt x="565" y="166"/>
                      <a:pt x="516" y="173"/>
                      <a:pt x="507" y="17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1" name="Freeform 237"/>
              <p:cNvSpPr/>
              <p:nvPr/>
            </p:nvSpPr>
            <p:spPr bwMode="auto">
              <a:xfrm>
                <a:off x="3621" y="1286"/>
                <a:ext cx="237" cy="283"/>
              </a:xfrm>
              <a:custGeom>
                <a:avLst/>
                <a:gdLst/>
                <a:ahLst/>
                <a:cxnLst>
                  <a:cxn ang="0">
                    <a:pos x="40" y="15"/>
                  </a:cxn>
                  <a:cxn ang="0">
                    <a:pos x="27" y="56"/>
                  </a:cxn>
                  <a:cxn ang="0">
                    <a:pos x="40" y="15"/>
                  </a:cxn>
                </a:cxnLst>
                <a:rect l="0" t="0" r="r" b="b"/>
                <a:pathLst>
                  <a:path w="47" h="56">
                    <a:moveTo>
                      <a:pt x="40" y="15"/>
                    </a:moveTo>
                    <a:cubicBezTo>
                      <a:pt x="37" y="0"/>
                      <a:pt x="0" y="23"/>
                      <a:pt x="27" y="56"/>
                    </a:cubicBezTo>
                    <a:cubicBezTo>
                      <a:pt x="27" y="56"/>
                      <a:pt x="47" y="49"/>
                      <a:pt x="40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2" name="Freeform 238"/>
              <p:cNvSpPr/>
              <p:nvPr/>
            </p:nvSpPr>
            <p:spPr bwMode="auto">
              <a:xfrm>
                <a:off x="3402" y="1403"/>
                <a:ext cx="209" cy="379"/>
              </a:xfrm>
              <a:custGeom>
                <a:avLst/>
                <a:gdLst/>
                <a:ahLst/>
                <a:cxnLst>
                  <a:cxn ang="0">
                    <a:pos x="19" y="27"/>
                  </a:cxn>
                  <a:cxn ang="0">
                    <a:pos x="12" y="69"/>
                  </a:cxn>
                  <a:cxn ang="0">
                    <a:pos x="40" y="45"/>
                  </a:cxn>
                  <a:cxn ang="0">
                    <a:pos x="37" y="24"/>
                  </a:cxn>
                  <a:cxn ang="0">
                    <a:pos x="19" y="27"/>
                  </a:cxn>
                </a:cxnLst>
                <a:rect l="0" t="0" r="r" b="b"/>
                <a:pathLst>
                  <a:path w="41" h="75">
                    <a:moveTo>
                      <a:pt x="19" y="27"/>
                    </a:moveTo>
                    <a:cubicBezTo>
                      <a:pt x="0" y="54"/>
                      <a:pt x="6" y="63"/>
                      <a:pt x="12" y="69"/>
                    </a:cubicBezTo>
                    <a:cubicBezTo>
                      <a:pt x="18" y="75"/>
                      <a:pt x="30" y="74"/>
                      <a:pt x="40" y="45"/>
                    </a:cubicBezTo>
                    <a:cubicBezTo>
                      <a:pt x="40" y="45"/>
                      <a:pt x="32" y="31"/>
                      <a:pt x="37" y="24"/>
                    </a:cubicBezTo>
                    <a:cubicBezTo>
                      <a:pt x="41" y="16"/>
                      <a:pt x="38" y="0"/>
                      <a:pt x="1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3" name="Freeform 239"/>
              <p:cNvSpPr/>
              <p:nvPr/>
            </p:nvSpPr>
            <p:spPr bwMode="auto">
              <a:xfrm>
                <a:off x="3273" y="645"/>
                <a:ext cx="683" cy="319"/>
              </a:xfrm>
              <a:custGeom>
                <a:avLst/>
                <a:gdLst/>
                <a:ahLst/>
                <a:cxnLst>
                  <a:cxn ang="0">
                    <a:pos x="112" y="4"/>
                  </a:cxn>
                  <a:cxn ang="0">
                    <a:pos x="24" y="4"/>
                  </a:cxn>
                  <a:cxn ang="0">
                    <a:pos x="2" y="25"/>
                  </a:cxn>
                  <a:cxn ang="0">
                    <a:pos x="60" y="58"/>
                  </a:cxn>
                  <a:cxn ang="0">
                    <a:pos x="96" y="54"/>
                  </a:cxn>
                  <a:cxn ang="0">
                    <a:pos x="113" y="53"/>
                  </a:cxn>
                  <a:cxn ang="0">
                    <a:pos x="112" y="4"/>
                  </a:cxn>
                </a:cxnLst>
                <a:rect l="0" t="0" r="r" b="b"/>
                <a:pathLst>
                  <a:path w="135" h="63">
                    <a:moveTo>
                      <a:pt x="112" y="4"/>
                    </a:moveTo>
                    <a:cubicBezTo>
                      <a:pt x="105" y="9"/>
                      <a:pt x="24" y="4"/>
                      <a:pt x="24" y="4"/>
                    </a:cubicBezTo>
                    <a:cubicBezTo>
                      <a:pt x="15" y="4"/>
                      <a:pt x="3" y="1"/>
                      <a:pt x="2" y="25"/>
                    </a:cubicBezTo>
                    <a:cubicBezTo>
                      <a:pt x="0" y="63"/>
                      <a:pt x="48" y="58"/>
                      <a:pt x="60" y="58"/>
                    </a:cubicBezTo>
                    <a:cubicBezTo>
                      <a:pt x="72" y="58"/>
                      <a:pt x="84" y="48"/>
                      <a:pt x="96" y="54"/>
                    </a:cubicBezTo>
                    <a:cubicBezTo>
                      <a:pt x="96" y="54"/>
                      <a:pt x="107" y="63"/>
                      <a:pt x="113" y="53"/>
                    </a:cubicBezTo>
                    <a:cubicBezTo>
                      <a:pt x="135" y="13"/>
                      <a:pt x="120" y="0"/>
                      <a:pt x="1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4" name="Freeform 240"/>
              <p:cNvSpPr/>
              <p:nvPr/>
            </p:nvSpPr>
            <p:spPr bwMode="auto">
              <a:xfrm>
                <a:off x="4046" y="1544"/>
                <a:ext cx="490" cy="517"/>
              </a:xfrm>
              <a:custGeom>
                <a:avLst/>
                <a:gdLst/>
                <a:ahLst/>
                <a:cxnLst>
                  <a:cxn ang="0">
                    <a:pos x="67" y="5"/>
                  </a:cxn>
                  <a:cxn ang="0">
                    <a:pos x="31" y="5"/>
                  </a:cxn>
                  <a:cxn ang="0">
                    <a:pos x="12" y="57"/>
                  </a:cxn>
                  <a:cxn ang="0">
                    <a:pos x="79" y="62"/>
                  </a:cxn>
                  <a:cxn ang="0">
                    <a:pos x="67" y="5"/>
                  </a:cxn>
                </a:cxnLst>
                <a:rect l="0" t="0" r="r" b="b"/>
                <a:pathLst>
                  <a:path w="97" h="102">
                    <a:moveTo>
                      <a:pt x="67" y="5"/>
                    </a:moveTo>
                    <a:cubicBezTo>
                      <a:pt x="55" y="10"/>
                      <a:pt x="31" y="5"/>
                      <a:pt x="31" y="5"/>
                    </a:cubicBezTo>
                    <a:cubicBezTo>
                      <a:pt x="0" y="6"/>
                      <a:pt x="16" y="39"/>
                      <a:pt x="12" y="57"/>
                    </a:cubicBezTo>
                    <a:cubicBezTo>
                      <a:pt x="8" y="76"/>
                      <a:pt x="63" y="102"/>
                      <a:pt x="79" y="62"/>
                    </a:cubicBezTo>
                    <a:cubicBezTo>
                      <a:pt x="97" y="20"/>
                      <a:pt x="79" y="0"/>
                      <a:pt x="6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5" name="Freeform 241"/>
              <p:cNvSpPr/>
              <p:nvPr/>
            </p:nvSpPr>
            <p:spPr bwMode="auto">
              <a:xfrm>
                <a:off x="5173" y="1024"/>
                <a:ext cx="500" cy="96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40" y="15"/>
                  </a:cxn>
                  <a:cxn ang="0">
                    <a:pos x="15" y="0"/>
                  </a:cxn>
                </a:cxnLst>
                <a:rect l="0" t="0" r="r" b="b"/>
                <a:pathLst>
                  <a:path w="99" h="19">
                    <a:moveTo>
                      <a:pt x="15" y="0"/>
                    </a:moveTo>
                    <a:cubicBezTo>
                      <a:pt x="0" y="0"/>
                      <a:pt x="19" y="19"/>
                      <a:pt x="40" y="15"/>
                    </a:cubicBezTo>
                    <a:cubicBezTo>
                      <a:pt x="99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6" name="Freeform 242"/>
              <p:cNvSpPr/>
              <p:nvPr/>
            </p:nvSpPr>
            <p:spPr bwMode="auto">
              <a:xfrm>
                <a:off x="5339" y="1003"/>
                <a:ext cx="385" cy="237"/>
              </a:xfrm>
              <a:custGeom>
                <a:avLst/>
                <a:gdLst/>
                <a:ahLst/>
                <a:cxnLst>
                  <a:cxn ang="0">
                    <a:pos x="21" y="37"/>
                  </a:cxn>
                  <a:cxn ang="0">
                    <a:pos x="70" y="17"/>
                  </a:cxn>
                  <a:cxn ang="0">
                    <a:pos x="48" y="3"/>
                  </a:cxn>
                  <a:cxn ang="0">
                    <a:pos x="19" y="32"/>
                  </a:cxn>
                  <a:cxn ang="0">
                    <a:pos x="21" y="37"/>
                  </a:cxn>
                </a:cxnLst>
                <a:rect l="0" t="0" r="r" b="b"/>
                <a:pathLst>
                  <a:path w="76" h="47">
                    <a:moveTo>
                      <a:pt x="21" y="37"/>
                    </a:moveTo>
                    <a:cubicBezTo>
                      <a:pt x="21" y="37"/>
                      <a:pt x="50" y="47"/>
                      <a:pt x="70" y="17"/>
                    </a:cubicBezTo>
                    <a:cubicBezTo>
                      <a:pt x="76" y="7"/>
                      <a:pt x="65" y="0"/>
                      <a:pt x="48" y="3"/>
                    </a:cubicBezTo>
                    <a:cubicBezTo>
                      <a:pt x="39" y="5"/>
                      <a:pt x="39" y="32"/>
                      <a:pt x="19" y="32"/>
                    </a:cubicBezTo>
                    <a:cubicBezTo>
                      <a:pt x="0" y="32"/>
                      <a:pt x="21" y="37"/>
                      <a:pt x="2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7" name="Freeform 243"/>
              <p:cNvSpPr/>
              <p:nvPr/>
            </p:nvSpPr>
            <p:spPr bwMode="auto">
              <a:xfrm>
                <a:off x="5325" y="1201"/>
                <a:ext cx="415" cy="187"/>
              </a:xfrm>
              <a:custGeom>
                <a:avLst/>
                <a:gdLst/>
                <a:ahLst/>
                <a:cxnLst>
                  <a:cxn ang="0">
                    <a:pos x="72" y="6"/>
                  </a:cxn>
                  <a:cxn ang="0">
                    <a:pos x="24" y="17"/>
                  </a:cxn>
                  <a:cxn ang="0">
                    <a:pos x="17" y="26"/>
                  </a:cxn>
                  <a:cxn ang="0">
                    <a:pos x="76" y="23"/>
                  </a:cxn>
                  <a:cxn ang="0">
                    <a:pos x="82" y="20"/>
                  </a:cxn>
                  <a:cxn ang="0">
                    <a:pos x="82" y="0"/>
                  </a:cxn>
                  <a:cxn ang="0">
                    <a:pos x="72" y="6"/>
                  </a:cxn>
                </a:cxnLst>
                <a:rect l="0" t="0" r="r" b="b"/>
                <a:pathLst>
                  <a:path w="82" h="37">
                    <a:moveTo>
                      <a:pt x="72" y="6"/>
                    </a:moveTo>
                    <a:cubicBezTo>
                      <a:pt x="57" y="23"/>
                      <a:pt x="24" y="17"/>
                      <a:pt x="24" y="17"/>
                    </a:cubicBezTo>
                    <a:cubicBezTo>
                      <a:pt x="24" y="17"/>
                      <a:pt x="0" y="16"/>
                      <a:pt x="17" y="26"/>
                    </a:cubicBezTo>
                    <a:cubicBezTo>
                      <a:pt x="33" y="37"/>
                      <a:pt x="53" y="32"/>
                      <a:pt x="76" y="23"/>
                    </a:cubicBezTo>
                    <a:cubicBezTo>
                      <a:pt x="78" y="22"/>
                      <a:pt x="80" y="21"/>
                      <a:pt x="82" y="20"/>
                    </a:cubicBezTo>
                    <a:lnTo>
                      <a:pt x="82" y="0"/>
                    </a:lnTo>
                    <a:cubicBezTo>
                      <a:pt x="79" y="1"/>
                      <a:pt x="75" y="2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8" name="Freeform 244"/>
              <p:cNvSpPr/>
              <p:nvPr/>
            </p:nvSpPr>
            <p:spPr bwMode="auto">
              <a:xfrm>
                <a:off x="5001" y="1378"/>
                <a:ext cx="699" cy="167"/>
              </a:xfrm>
              <a:custGeom>
                <a:avLst/>
                <a:gdLst/>
                <a:ahLst/>
                <a:cxnLst>
                  <a:cxn ang="0">
                    <a:pos x="21" y="1"/>
                  </a:cxn>
                  <a:cxn ang="0">
                    <a:pos x="8" y="14"/>
                  </a:cxn>
                  <a:cxn ang="0">
                    <a:pos x="57" y="22"/>
                  </a:cxn>
                  <a:cxn ang="0">
                    <a:pos x="117" y="23"/>
                  </a:cxn>
                  <a:cxn ang="0">
                    <a:pos x="114" y="8"/>
                  </a:cxn>
                  <a:cxn ang="0">
                    <a:pos x="82" y="3"/>
                  </a:cxn>
                  <a:cxn ang="0">
                    <a:pos x="21" y="1"/>
                  </a:cxn>
                </a:cxnLst>
                <a:rect l="0" t="0" r="r" b="b"/>
                <a:pathLst>
                  <a:path w="138" h="33">
                    <a:moveTo>
                      <a:pt x="21" y="1"/>
                    </a:moveTo>
                    <a:cubicBezTo>
                      <a:pt x="21" y="1"/>
                      <a:pt x="0" y="8"/>
                      <a:pt x="8" y="14"/>
                    </a:cubicBezTo>
                    <a:cubicBezTo>
                      <a:pt x="15" y="20"/>
                      <a:pt x="48" y="22"/>
                      <a:pt x="57" y="22"/>
                    </a:cubicBezTo>
                    <a:cubicBezTo>
                      <a:pt x="66" y="22"/>
                      <a:pt x="96" y="33"/>
                      <a:pt x="117" y="23"/>
                    </a:cubicBezTo>
                    <a:cubicBezTo>
                      <a:pt x="138" y="12"/>
                      <a:pt x="123" y="9"/>
                      <a:pt x="114" y="8"/>
                    </a:cubicBezTo>
                    <a:cubicBezTo>
                      <a:pt x="105" y="6"/>
                      <a:pt x="102" y="0"/>
                      <a:pt x="82" y="3"/>
                    </a:cubicBezTo>
                    <a:cubicBezTo>
                      <a:pt x="37" y="11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89" name="Freeform 245"/>
              <p:cNvSpPr/>
              <p:nvPr/>
            </p:nvSpPr>
            <p:spPr bwMode="auto">
              <a:xfrm>
                <a:off x="5078" y="1540"/>
                <a:ext cx="565" cy="146"/>
              </a:xfrm>
              <a:custGeom>
                <a:avLst/>
                <a:gdLst/>
                <a:ahLst/>
                <a:cxnLst>
                  <a:cxn ang="0">
                    <a:pos x="98" y="19"/>
                  </a:cxn>
                  <a:cxn ang="0">
                    <a:pos x="103" y="4"/>
                  </a:cxn>
                  <a:cxn ang="0">
                    <a:pos x="74" y="10"/>
                  </a:cxn>
                  <a:cxn ang="0">
                    <a:pos x="36" y="6"/>
                  </a:cxn>
                  <a:cxn ang="0">
                    <a:pos x="2" y="4"/>
                  </a:cxn>
                  <a:cxn ang="0">
                    <a:pos x="98" y="19"/>
                  </a:cxn>
                </a:cxnLst>
                <a:rect l="0" t="0" r="r" b="b"/>
                <a:pathLst>
                  <a:path w="112" h="29">
                    <a:moveTo>
                      <a:pt x="98" y="19"/>
                    </a:moveTo>
                    <a:cubicBezTo>
                      <a:pt x="112" y="13"/>
                      <a:pt x="111" y="0"/>
                      <a:pt x="103" y="4"/>
                    </a:cubicBezTo>
                    <a:cubicBezTo>
                      <a:pt x="96" y="9"/>
                      <a:pt x="83" y="10"/>
                      <a:pt x="74" y="10"/>
                    </a:cubicBezTo>
                    <a:cubicBezTo>
                      <a:pt x="65" y="11"/>
                      <a:pt x="45" y="3"/>
                      <a:pt x="36" y="6"/>
                    </a:cubicBezTo>
                    <a:cubicBezTo>
                      <a:pt x="27" y="9"/>
                      <a:pt x="2" y="4"/>
                      <a:pt x="2" y="4"/>
                    </a:cubicBezTo>
                    <a:cubicBezTo>
                      <a:pt x="0" y="29"/>
                      <a:pt x="83" y="25"/>
                      <a:pt x="9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90" name="Freeform 246"/>
              <p:cNvSpPr/>
              <p:nvPr/>
            </p:nvSpPr>
            <p:spPr bwMode="auto">
              <a:xfrm>
                <a:off x="5041" y="1657"/>
                <a:ext cx="581" cy="479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26" y="54"/>
                  </a:cxn>
                  <a:cxn ang="0">
                    <a:pos x="50" y="77"/>
                  </a:cxn>
                  <a:cxn ang="0">
                    <a:pos x="59" y="84"/>
                  </a:cxn>
                  <a:cxn ang="0">
                    <a:pos x="81" y="52"/>
                  </a:cxn>
                  <a:cxn ang="0">
                    <a:pos x="111" y="52"/>
                  </a:cxn>
                  <a:cxn ang="0">
                    <a:pos x="79" y="27"/>
                  </a:cxn>
                  <a:cxn ang="0">
                    <a:pos x="37" y="16"/>
                  </a:cxn>
                  <a:cxn ang="0">
                    <a:pos x="12" y="41"/>
                  </a:cxn>
                  <a:cxn ang="0">
                    <a:pos x="3" y="53"/>
                  </a:cxn>
                </a:cxnLst>
                <a:rect l="0" t="0" r="r" b="b"/>
                <a:pathLst>
                  <a:path w="115" h="95">
                    <a:moveTo>
                      <a:pt x="3" y="53"/>
                    </a:moveTo>
                    <a:cubicBezTo>
                      <a:pt x="5" y="60"/>
                      <a:pt x="14" y="68"/>
                      <a:pt x="26" y="54"/>
                    </a:cubicBezTo>
                    <a:cubicBezTo>
                      <a:pt x="48" y="29"/>
                      <a:pt x="48" y="72"/>
                      <a:pt x="50" y="77"/>
                    </a:cubicBezTo>
                    <a:cubicBezTo>
                      <a:pt x="51" y="81"/>
                      <a:pt x="54" y="95"/>
                      <a:pt x="59" y="84"/>
                    </a:cubicBezTo>
                    <a:cubicBezTo>
                      <a:pt x="63" y="74"/>
                      <a:pt x="70" y="39"/>
                      <a:pt x="81" y="52"/>
                    </a:cubicBezTo>
                    <a:cubicBezTo>
                      <a:pt x="100" y="76"/>
                      <a:pt x="115" y="54"/>
                      <a:pt x="111" y="52"/>
                    </a:cubicBezTo>
                    <a:cubicBezTo>
                      <a:pt x="106" y="51"/>
                      <a:pt x="79" y="37"/>
                      <a:pt x="79" y="27"/>
                    </a:cubicBezTo>
                    <a:cubicBezTo>
                      <a:pt x="79" y="16"/>
                      <a:pt x="42" y="0"/>
                      <a:pt x="37" y="16"/>
                    </a:cubicBezTo>
                    <a:cubicBezTo>
                      <a:pt x="33" y="33"/>
                      <a:pt x="12" y="41"/>
                      <a:pt x="12" y="41"/>
                    </a:cubicBezTo>
                    <a:cubicBezTo>
                      <a:pt x="0" y="44"/>
                      <a:pt x="2" y="45"/>
                      <a:pt x="3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91" name="Freeform 247"/>
              <p:cNvSpPr/>
              <p:nvPr/>
            </p:nvSpPr>
            <p:spPr bwMode="auto">
              <a:xfrm>
                <a:off x="5420" y="1463"/>
                <a:ext cx="330" cy="854"/>
              </a:xfrm>
              <a:custGeom>
                <a:avLst/>
                <a:gdLst/>
                <a:ahLst/>
                <a:cxnLst>
                  <a:cxn ang="0">
                    <a:pos x="51" y="40"/>
                  </a:cxn>
                  <a:cxn ang="0">
                    <a:pos x="22" y="49"/>
                  </a:cxn>
                  <a:cxn ang="0">
                    <a:pos x="22" y="59"/>
                  </a:cxn>
                  <a:cxn ang="0">
                    <a:pos x="50" y="90"/>
                  </a:cxn>
                  <a:cxn ang="0">
                    <a:pos x="34" y="118"/>
                  </a:cxn>
                  <a:cxn ang="0">
                    <a:pos x="0" y="148"/>
                  </a:cxn>
                  <a:cxn ang="0">
                    <a:pos x="17" y="155"/>
                  </a:cxn>
                  <a:cxn ang="0">
                    <a:pos x="47" y="166"/>
                  </a:cxn>
                  <a:cxn ang="0">
                    <a:pos x="63" y="162"/>
                  </a:cxn>
                  <a:cxn ang="0">
                    <a:pos x="65" y="0"/>
                  </a:cxn>
                  <a:cxn ang="0">
                    <a:pos x="51" y="40"/>
                  </a:cxn>
                </a:cxnLst>
                <a:rect l="0" t="0" r="r" b="b"/>
                <a:pathLst>
                  <a:path w="65" h="169">
                    <a:moveTo>
                      <a:pt x="51" y="40"/>
                    </a:moveTo>
                    <a:cubicBezTo>
                      <a:pt x="44" y="46"/>
                      <a:pt x="30" y="49"/>
                      <a:pt x="22" y="49"/>
                    </a:cubicBezTo>
                    <a:cubicBezTo>
                      <a:pt x="13" y="48"/>
                      <a:pt x="14" y="56"/>
                      <a:pt x="22" y="59"/>
                    </a:cubicBezTo>
                    <a:cubicBezTo>
                      <a:pt x="30" y="62"/>
                      <a:pt x="49" y="75"/>
                      <a:pt x="50" y="90"/>
                    </a:cubicBezTo>
                    <a:cubicBezTo>
                      <a:pt x="50" y="104"/>
                      <a:pt x="51" y="115"/>
                      <a:pt x="34" y="118"/>
                    </a:cubicBezTo>
                    <a:cubicBezTo>
                      <a:pt x="18" y="122"/>
                      <a:pt x="3" y="124"/>
                      <a:pt x="0" y="148"/>
                    </a:cubicBezTo>
                    <a:cubicBezTo>
                      <a:pt x="0" y="148"/>
                      <a:pt x="10" y="154"/>
                      <a:pt x="17" y="155"/>
                    </a:cubicBezTo>
                    <a:cubicBezTo>
                      <a:pt x="23" y="155"/>
                      <a:pt x="42" y="163"/>
                      <a:pt x="47" y="166"/>
                    </a:cubicBezTo>
                    <a:cubicBezTo>
                      <a:pt x="51" y="169"/>
                      <a:pt x="58" y="167"/>
                      <a:pt x="63" y="162"/>
                    </a:cubicBezTo>
                    <a:lnTo>
                      <a:pt x="65" y="0"/>
                    </a:lnTo>
                    <a:cubicBezTo>
                      <a:pt x="64" y="8"/>
                      <a:pt x="58" y="36"/>
                      <a:pt x="51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34826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298450" y="228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482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609600" y="1600200"/>
            <a:ext cx="815340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394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9845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95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1025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96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0025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DBB5290D-5A9B-4450-BF74-3B1366109D1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7.bin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8.emf"/><Relationship Id="rId1" Type="http://schemas.openxmlformats.org/officeDocument/2006/relationships/oleObject" Target="../embeddings/oleObject79.bin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0.vml"/><Relationship Id="rId5" Type="http://schemas.openxmlformats.org/officeDocument/2006/relationships/slideLayout" Target="../slideLayouts/slideLayout2.xml"/><Relationship Id="rId4" Type="http://schemas.microsoft.com/office/2007/relationships/hdphoto" Target="../media/image141.wdp"/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oleObject" Target="../embeddings/oleObject80.bin"/></Relationships>
</file>

<file path=ppt/slides/_rels/slide10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1.v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44.emf"/><Relationship Id="rId4" Type="http://schemas.openxmlformats.org/officeDocument/2006/relationships/oleObject" Target="../embeddings/oleObject81.bin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" Target="slide3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wmf"/><Relationship Id="rId1" Type="http://schemas.openxmlformats.org/officeDocument/2006/relationships/oleObject" Target="../embeddings/oleObject82.bin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.bin"/><Relationship Id="rId8" Type="http://schemas.openxmlformats.org/officeDocument/2006/relationships/oleObject" Target="../embeddings/oleObject88.bin"/><Relationship Id="rId7" Type="http://schemas.openxmlformats.org/officeDocument/2006/relationships/image" Target="../media/image147.wmf"/><Relationship Id="rId6" Type="http://schemas.openxmlformats.org/officeDocument/2006/relationships/oleObject" Target="../embeddings/oleObject87.bin"/><Relationship Id="rId5" Type="http://schemas.openxmlformats.org/officeDocument/2006/relationships/oleObject" Target="../embeddings/oleObject86.bin"/><Relationship Id="rId4" Type="http://schemas.openxmlformats.org/officeDocument/2006/relationships/oleObject" Target="../embeddings/oleObject85.bin"/><Relationship Id="rId3" Type="http://schemas.openxmlformats.org/officeDocument/2006/relationships/oleObject" Target="../embeddings/oleObject84.bin"/><Relationship Id="rId2" Type="http://schemas.openxmlformats.org/officeDocument/2006/relationships/image" Target="../media/image146.wmf"/><Relationship Id="rId13" Type="http://schemas.openxmlformats.org/officeDocument/2006/relationships/vmlDrawing" Target="../drawings/vmlDrawing43.vml"/><Relationship Id="rId12" Type="http://schemas.openxmlformats.org/officeDocument/2006/relationships/slideLayout" Target="../slideLayouts/slideLayout2.xml"/><Relationship Id="rId11" Type="http://schemas.openxmlformats.org/officeDocument/2006/relationships/oleObject" Target="../embeddings/oleObject91.bin"/><Relationship Id="rId10" Type="http://schemas.openxmlformats.org/officeDocument/2006/relationships/oleObject" Target="../embeddings/oleObject90.bin"/><Relationship Id="rId1" Type="http://schemas.openxmlformats.org/officeDocument/2006/relationships/oleObject" Target="../embeddings/oleObject83.bin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150.wmf"/><Relationship Id="rId7" Type="http://schemas.openxmlformats.org/officeDocument/2006/relationships/oleObject" Target="../embeddings/oleObject95.bin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46.wmf"/><Relationship Id="rId3" Type="http://schemas.openxmlformats.org/officeDocument/2006/relationships/oleObject" Target="../embeddings/oleObject93.bin"/><Relationship Id="rId24" Type="http://schemas.openxmlformats.org/officeDocument/2006/relationships/vmlDrawing" Target="../drawings/vmlDrawing44.vml"/><Relationship Id="rId23" Type="http://schemas.openxmlformats.org/officeDocument/2006/relationships/slideLayout" Target="../slideLayouts/slideLayout2.xml"/><Relationship Id="rId22" Type="http://schemas.openxmlformats.org/officeDocument/2006/relationships/oleObject" Target="../embeddings/oleObject106.bin"/><Relationship Id="rId21" Type="http://schemas.openxmlformats.org/officeDocument/2006/relationships/oleObject" Target="../embeddings/oleObject105.bin"/><Relationship Id="rId20" Type="http://schemas.openxmlformats.org/officeDocument/2006/relationships/image" Target="../media/image153.wmf"/><Relationship Id="rId2" Type="http://schemas.openxmlformats.org/officeDocument/2006/relationships/image" Target="../media/image148.wmf"/><Relationship Id="rId19" Type="http://schemas.openxmlformats.org/officeDocument/2006/relationships/oleObject" Target="../embeddings/oleObject104.bin"/><Relationship Id="rId18" Type="http://schemas.openxmlformats.org/officeDocument/2006/relationships/oleObject" Target="../embeddings/oleObject103.bin"/><Relationship Id="rId17" Type="http://schemas.openxmlformats.org/officeDocument/2006/relationships/image" Target="../media/image152.wmf"/><Relationship Id="rId16" Type="http://schemas.openxmlformats.org/officeDocument/2006/relationships/oleObject" Target="../embeddings/oleObject102.bin"/><Relationship Id="rId15" Type="http://schemas.openxmlformats.org/officeDocument/2006/relationships/oleObject" Target="../embeddings/oleObject101.bin"/><Relationship Id="rId14" Type="http://schemas.openxmlformats.org/officeDocument/2006/relationships/oleObject" Target="../embeddings/oleObject100.bin"/><Relationship Id="rId13" Type="http://schemas.openxmlformats.org/officeDocument/2006/relationships/oleObject" Target="../embeddings/oleObject99.bin"/><Relationship Id="rId12" Type="http://schemas.openxmlformats.org/officeDocument/2006/relationships/oleObject" Target="../embeddings/oleObject98.bin"/><Relationship Id="rId11" Type="http://schemas.openxmlformats.org/officeDocument/2006/relationships/image" Target="../media/image151.wmf"/><Relationship Id="rId10" Type="http://schemas.openxmlformats.org/officeDocument/2006/relationships/oleObject" Target="../embeddings/oleObject97.bin"/><Relationship Id="rId1" Type="http://schemas.openxmlformats.org/officeDocument/2006/relationships/oleObject" Target="../embeddings/oleObject92.bin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4.wmf"/><Relationship Id="rId1" Type="http://schemas.openxmlformats.org/officeDocument/2006/relationships/oleObject" Target="../embeddings/oleObject107.bin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wmf"/><Relationship Id="rId8" Type="http://schemas.openxmlformats.org/officeDocument/2006/relationships/oleObject" Target="../embeddings/oleObject112.bin"/><Relationship Id="rId7" Type="http://schemas.openxmlformats.org/officeDocument/2006/relationships/oleObject" Target="../embeddings/oleObject111.bin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46.wmf"/><Relationship Id="rId39" Type="http://schemas.openxmlformats.org/officeDocument/2006/relationships/vmlDrawing" Target="../drawings/vmlDrawing46.vml"/><Relationship Id="rId38" Type="http://schemas.openxmlformats.org/officeDocument/2006/relationships/slideLayout" Target="../slideLayouts/slideLayout7.xml"/><Relationship Id="rId37" Type="http://schemas.openxmlformats.org/officeDocument/2006/relationships/oleObject" Target="../embeddings/oleObject133.bin"/><Relationship Id="rId36" Type="http://schemas.openxmlformats.org/officeDocument/2006/relationships/image" Target="../media/image162.wmf"/><Relationship Id="rId35" Type="http://schemas.openxmlformats.org/officeDocument/2006/relationships/oleObject" Target="../embeddings/oleObject132.bin"/><Relationship Id="rId34" Type="http://schemas.openxmlformats.org/officeDocument/2006/relationships/oleObject" Target="../embeddings/oleObject131.bin"/><Relationship Id="rId33" Type="http://schemas.openxmlformats.org/officeDocument/2006/relationships/image" Target="../media/image161.wmf"/><Relationship Id="rId32" Type="http://schemas.openxmlformats.org/officeDocument/2006/relationships/oleObject" Target="../embeddings/oleObject130.bin"/><Relationship Id="rId31" Type="http://schemas.openxmlformats.org/officeDocument/2006/relationships/image" Target="../media/image160.wmf"/><Relationship Id="rId30" Type="http://schemas.openxmlformats.org/officeDocument/2006/relationships/oleObject" Target="../embeddings/oleObject129.bin"/><Relationship Id="rId3" Type="http://schemas.openxmlformats.org/officeDocument/2006/relationships/oleObject" Target="../embeddings/oleObject109.bin"/><Relationship Id="rId29" Type="http://schemas.openxmlformats.org/officeDocument/2006/relationships/oleObject" Target="../embeddings/oleObject128.bin"/><Relationship Id="rId28" Type="http://schemas.openxmlformats.org/officeDocument/2006/relationships/image" Target="../media/image159.wmf"/><Relationship Id="rId27" Type="http://schemas.openxmlformats.org/officeDocument/2006/relationships/oleObject" Target="../embeddings/oleObject127.bin"/><Relationship Id="rId26" Type="http://schemas.openxmlformats.org/officeDocument/2006/relationships/oleObject" Target="../embeddings/oleObject126.bin"/><Relationship Id="rId25" Type="http://schemas.openxmlformats.org/officeDocument/2006/relationships/oleObject" Target="../embeddings/oleObject125.bin"/><Relationship Id="rId24" Type="http://schemas.openxmlformats.org/officeDocument/2006/relationships/image" Target="../media/image158.wmf"/><Relationship Id="rId23" Type="http://schemas.openxmlformats.org/officeDocument/2006/relationships/oleObject" Target="../embeddings/oleObject124.bin"/><Relationship Id="rId22" Type="http://schemas.openxmlformats.org/officeDocument/2006/relationships/oleObject" Target="../embeddings/oleObject123.bin"/><Relationship Id="rId21" Type="http://schemas.openxmlformats.org/officeDocument/2006/relationships/image" Target="../media/image157.wmf"/><Relationship Id="rId20" Type="http://schemas.openxmlformats.org/officeDocument/2006/relationships/oleObject" Target="../embeddings/oleObject122.bin"/><Relationship Id="rId2" Type="http://schemas.openxmlformats.org/officeDocument/2006/relationships/image" Target="../media/image150.wmf"/><Relationship Id="rId19" Type="http://schemas.openxmlformats.org/officeDocument/2006/relationships/oleObject" Target="../embeddings/oleObject121.bin"/><Relationship Id="rId18" Type="http://schemas.openxmlformats.org/officeDocument/2006/relationships/oleObject" Target="../embeddings/oleObject120.bin"/><Relationship Id="rId17" Type="http://schemas.openxmlformats.org/officeDocument/2006/relationships/oleObject" Target="../embeddings/oleObject119.bin"/><Relationship Id="rId16" Type="http://schemas.openxmlformats.org/officeDocument/2006/relationships/image" Target="../media/image156.wmf"/><Relationship Id="rId15" Type="http://schemas.openxmlformats.org/officeDocument/2006/relationships/oleObject" Target="../embeddings/oleObject118.bin"/><Relationship Id="rId14" Type="http://schemas.openxmlformats.org/officeDocument/2006/relationships/oleObject" Target="../embeddings/oleObject117.bin"/><Relationship Id="rId13" Type="http://schemas.openxmlformats.org/officeDocument/2006/relationships/oleObject" Target="../embeddings/oleObject116.bin"/><Relationship Id="rId12" Type="http://schemas.openxmlformats.org/officeDocument/2006/relationships/oleObject" Target="../embeddings/oleObject115.bin"/><Relationship Id="rId11" Type="http://schemas.openxmlformats.org/officeDocument/2006/relationships/oleObject" Target="../embeddings/oleObject114.bin"/><Relationship Id="rId10" Type="http://schemas.openxmlformats.org/officeDocument/2006/relationships/oleObject" Target="../embeddings/oleObject113.bin"/><Relationship Id="rId1" Type="http://schemas.openxmlformats.org/officeDocument/2006/relationships/oleObject" Target="../embeddings/oleObject108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8.bin"/><Relationship Id="rId8" Type="http://schemas.openxmlformats.org/officeDocument/2006/relationships/image" Target="../media/image166.wmf"/><Relationship Id="rId7" Type="http://schemas.openxmlformats.org/officeDocument/2006/relationships/oleObject" Target="../embeddings/oleObject137.bin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64.wmf"/><Relationship Id="rId3" Type="http://schemas.openxmlformats.org/officeDocument/2006/relationships/oleObject" Target="../embeddings/oleObject135.bin"/><Relationship Id="rId2" Type="http://schemas.openxmlformats.org/officeDocument/2006/relationships/image" Target="../media/image163.wmf"/><Relationship Id="rId12" Type="http://schemas.openxmlformats.org/officeDocument/2006/relationships/vmlDrawing" Target="../drawings/vmlDrawing4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67.wmf"/><Relationship Id="rId1" Type="http://schemas.openxmlformats.org/officeDocument/2006/relationships/oleObject" Target="../embeddings/oleObject134.bin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8.emf"/><Relationship Id="rId1" Type="http://schemas.openxmlformats.org/officeDocument/2006/relationships/oleObject" Target="../embeddings/oleObject139.bin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2.wmf"/><Relationship Id="rId7" Type="http://schemas.openxmlformats.org/officeDocument/2006/relationships/oleObject" Target="../embeddings/oleObject143.bin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70.wmf"/><Relationship Id="rId3" Type="http://schemas.openxmlformats.org/officeDocument/2006/relationships/oleObject" Target="../embeddings/oleObject141.bin"/><Relationship Id="rId2" Type="http://schemas.openxmlformats.org/officeDocument/2006/relationships/image" Target="../media/image169.wmf"/><Relationship Id="rId10" Type="http://schemas.openxmlformats.org/officeDocument/2006/relationships/vmlDrawing" Target="../drawings/vmlDrawing49.vml"/><Relationship Id="rId1" Type="http://schemas.openxmlformats.org/officeDocument/2006/relationships/oleObject" Target="../embeddings/oleObject140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3.wm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jpeg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26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wmf"/><Relationship Id="rId1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8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1.jpeg"/><Relationship Id="rId4" Type="http://schemas.openxmlformats.org/officeDocument/2006/relationships/image" Target="../media/image50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49.wmf"/><Relationship Id="rId1" Type="http://schemas.openxmlformats.org/officeDocument/2006/relationships/oleObject" Target="../embeddings/oleObject18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60.jpeg"/><Relationship Id="rId4" Type="http://schemas.openxmlformats.org/officeDocument/2006/relationships/image" Target="../media/image59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58.wmf"/><Relationship Id="rId1" Type="http://schemas.openxmlformats.org/officeDocument/2006/relationships/oleObject" Target="../embeddings/oleObject20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2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61.jpe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67.jpeg"/><Relationship Id="rId7" Type="http://schemas.openxmlformats.org/officeDocument/2006/relationships/image" Target="../media/image66.jpeg"/><Relationship Id="rId6" Type="http://schemas.openxmlformats.org/officeDocument/2006/relationships/image" Target="../media/image65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63.wmf"/><Relationship Id="rId10" Type="http://schemas.openxmlformats.org/officeDocument/2006/relationships/vmlDrawing" Target="../drawings/vmlDrawing15.vml"/><Relationship Id="rId1" Type="http://schemas.openxmlformats.org/officeDocument/2006/relationships/oleObject" Target="../embeddings/oleObject23.bin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wmf"/><Relationship Id="rId1" Type="http://schemas.openxmlformats.org/officeDocument/2006/relationships/oleObject" Target="../embeddings/oleObject26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1.jpeg"/><Relationship Id="rId7" Type="http://schemas.openxmlformats.org/officeDocument/2006/relationships/image" Target="../media/image13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69.jpeg"/><Relationship Id="rId2" Type="http://schemas.openxmlformats.org/officeDocument/2006/relationships/image" Target="../media/image68.wmf"/><Relationship Id="rId10" Type="http://schemas.openxmlformats.org/officeDocument/2006/relationships/vmlDrawing" Target="../drawings/vmlDrawing17.vml"/><Relationship Id="rId1" Type="http://schemas.openxmlformats.org/officeDocument/2006/relationships/oleObject" Target="../embeddings/oleObject27.bin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30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4.wmf"/><Relationship Id="rId1" Type="http://schemas.openxmlformats.org/officeDocument/2006/relationships/oleObject" Target="../embeddings/oleObject32.bin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wmf"/><Relationship Id="rId1" Type="http://schemas.openxmlformats.org/officeDocument/2006/relationships/oleObject" Target="../embeddings/oleObject3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jpeg"/><Relationship Id="rId2" Type="http://schemas.openxmlformats.org/officeDocument/2006/relationships/image" Target="../media/image76.wmf"/><Relationship Id="rId1" Type="http://schemas.openxmlformats.org/officeDocument/2006/relationships/oleObject" Target="../embeddings/oleObject34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2.vml"/><Relationship Id="rId4" Type="http://schemas.openxmlformats.org/officeDocument/2006/relationships/slideLayout" Target="../slideLayouts/slideLayout2.xml"/><Relationship Id="rId3" Type="http://schemas.openxmlformats.org/officeDocument/2006/relationships/slide" Target="slide30.xml"/><Relationship Id="rId2" Type="http://schemas.openxmlformats.org/officeDocument/2006/relationships/image" Target="../media/image82.wmf"/><Relationship Id="rId1" Type="http://schemas.openxmlformats.org/officeDocument/2006/relationships/oleObject" Target="../embeddings/oleObject35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wmf"/><Relationship Id="rId1" Type="http://schemas.openxmlformats.org/officeDocument/2006/relationships/oleObject" Target="../embeddings/oleObject36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5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92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91.wmf"/><Relationship Id="rId1" Type="http://schemas.openxmlformats.org/officeDocument/2006/relationships/oleObject" Target="../embeddings/oleObject37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97.wmf"/><Relationship Id="rId7" Type="http://schemas.openxmlformats.org/officeDocument/2006/relationships/oleObject" Target="../embeddings/oleObject43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94.wmf"/><Relationship Id="rId10" Type="http://schemas.openxmlformats.org/officeDocument/2006/relationships/vmlDrawing" Target="../drawings/vmlDrawing25.vml"/><Relationship Id="rId1" Type="http://schemas.openxmlformats.org/officeDocument/2006/relationships/oleObject" Target="../embeddings/oleObject40.bin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wmf"/><Relationship Id="rId1" Type="http://schemas.openxmlformats.org/officeDocument/2006/relationships/oleObject" Target="../embeddings/oleObject44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99.wmf"/><Relationship Id="rId1" Type="http://schemas.openxmlformats.org/officeDocument/2006/relationships/oleObject" Target="../embeddings/oleObject45.bin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GIF"/><Relationship Id="rId2" Type="http://schemas.microsoft.com/office/2007/relationships/hdphoto" Target="../media/image103.wdp"/><Relationship Id="rId1" Type="http://schemas.openxmlformats.org/officeDocument/2006/relationships/image" Target="../media/image102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image" Target="../media/image108.wmf"/><Relationship Id="rId7" Type="http://schemas.openxmlformats.org/officeDocument/2006/relationships/oleObject" Target="../embeddings/oleObject51.bin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49.bin"/><Relationship Id="rId2" Type="http://schemas.openxmlformats.org/officeDocument/2006/relationships/image" Target="../media/image105.wmf"/><Relationship Id="rId14" Type="http://schemas.openxmlformats.org/officeDocument/2006/relationships/vmlDrawing" Target="../drawings/vmlDrawing28.v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110.wmf"/><Relationship Id="rId11" Type="http://schemas.openxmlformats.org/officeDocument/2006/relationships/oleObject" Target="../embeddings/oleObject53.bin"/><Relationship Id="rId10" Type="http://schemas.openxmlformats.org/officeDocument/2006/relationships/image" Target="../media/image109.wmf"/><Relationship Id="rId1" Type="http://schemas.openxmlformats.org/officeDocument/2006/relationships/oleObject" Target="../embeddings/oleObject48.bin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4.w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111.wmf"/><Relationship Id="rId10" Type="http://schemas.openxmlformats.org/officeDocument/2006/relationships/vmlDrawing" Target="../drawings/vmlDrawing29.vml"/><Relationship Id="rId1" Type="http://schemas.openxmlformats.org/officeDocument/2006/relationships/oleObject" Target="../embeddings/oleObject54.bin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.bin"/><Relationship Id="rId8" Type="http://schemas.openxmlformats.org/officeDocument/2006/relationships/image" Target="../media/image118.wmf"/><Relationship Id="rId7" Type="http://schemas.openxmlformats.org/officeDocument/2006/relationships/oleObject" Target="../embeddings/oleObject61.bin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115.wmf"/><Relationship Id="rId17" Type="http://schemas.openxmlformats.org/officeDocument/2006/relationships/vmlDrawing" Target="../drawings/vmlDrawing30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22.GIF"/><Relationship Id="rId14" Type="http://schemas.openxmlformats.org/officeDocument/2006/relationships/image" Target="../media/image121.wmf"/><Relationship Id="rId13" Type="http://schemas.openxmlformats.org/officeDocument/2006/relationships/oleObject" Target="../embeddings/oleObject64.bin"/><Relationship Id="rId12" Type="http://schemas.openxmlformats.org/officeDocument/2006/relationships/image" Target="../media/image120.wmf"/><Relationship Id="rId11" Type="http://schemas.openxmlformats.org/officeDocument/2006/relationships/oleObject" Target="../embeddings/oleObject63.bin"/><Relationship Id="rId10" Type="http://schemas.openxmlformats.org/officeDocument/2006/relationships/image" Target="../media/image119.wmf"/><Relationship Id="rId1" Type="http://schemas.openxmlformats.org/officeDocument/2006/relationships/oleObject" Target="../embeddings/oleObject58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24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123.wmf"/><Relationship Id="rId1" Type="http://schemas.openxmlformats.org/officeDocument/2006/relationships/oleObject" Target="../embeddings/oleObject65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27.e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126.emf"/><Relationship Id="rId1" Type="http://schemas.openxmlformats.org/officeDocument/2006/relationships/oleObject" Target="../embeddings/oleObject68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9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0.wmf"/><Relationship Id="rId1" Type="http://schemas.openxmlformats.org/officeDocument/2006/relationships/oleObject" Target="../embeddings/oleObject71.bin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131.wmf"/><Relationship Id="rId1" Type="http://schemas.openxmlformats.org/officeDocument/2006/relationships/oleObject" Target="../embeddings/oleObject72.bin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3.wmf"/><Relationship Id="rId1" Type="http://schemas.openxmlformats.org/officeDocument/2006/relationships/oleObject" Target="../embeddings/oleObject74.bin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4.wmf"/><Relationship Id="rId1" Type="http://schemas.openxmlformats.org/officeDocument/2006/relationships/oleObject" Target="../embeddings/oleObject75.bin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wmf"/><Relationship Id="rId1" Type="http://schemas.openxmlformats.org/officeDocument/2006/relationships/oleObject" Target="../embeddings/oleObject76.bin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37.emf"/><Relationship Id="rId3" Type="http://schemas.openxmlformats.org/officeDocument/2006/relationships/oleObject" Target="../embeddings/oleObject78.bin"/><Relationship Id="rId2" Type="http://schemas.openxmlformats.org/officeDocument/2006/relationships/image" Target="../media/image136.emf"/><Relationship Id="rId1" Type="http://schemas.openxmlformats.org/officeDocument/2006/relationships/oleObject" Target="../embeddings/oleObject7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计算方法</a:t>
            </a:r>
            <a:endParaRPr lang="zh-CN" altLang="en-US"/>
          </a:p>
        </p:txBody>
      </p:sp>
      <p:sp>
        <p:nvSpPr>
          <p:cNvPr id="36867" name="Rectangle 3"/>
          <p:cNvSpPr>
            <a:spLocks noGrp="1" noRot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28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A6F7A-2D7D-430E-8A26-E2AFCB36822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i="1">
                <a:latin typeface="Times New Roman" panose="02020603050405020304" pitchFamily="18" charset="0"/>
              </a:rPr>
              <a:t>n</a:t>
            </a:r>
            <a:r>
              <a:rPr lang="zh-CN" altLang="en-US"/>
              <a:t>次多项式插值</a:t>
            </a:r>
            <a:endParaRPr lang="zh-CN" altLang="en-US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CN" sz="2600" b="1" i="1">
                <a:latin typeface="Times New Roman" panose="02020603050405020304" pitchFamily="18" charset="0"/>
              </a:rPr>
              <a:t>n</a:t>
            </a:r>
            <a:r>
              <a:rPr lang="zh-CN" altLang="en-US" sz="2600"/>
              <a:t>任意取</a:t>
            </a:r>
            <a:endParaRPr lang="zh-CN" altLang="en-US" sz="2600"/>
          </a:p>
          <a:p>
            <a:pPr eaLnBrk="1" hangingPunct="1"/>
            <a:r>
              <a:rPr lang="en-US" altLang="zh-CN" sz="2600" b="1" i="1">
                <a:latin typeface="Times New Roman" panose="02020603050405020304" pitchFamily="18" charset="0"/>
              </a:rPr>
              <a:t>n</a:t>
            </a:r>
            <a:r>
              <a:rPr lang="en-US" altLang="zh-CN" sz="2600"/>
              <a:t> </a:t>
            </a:r>
            <a:r>
              <a:rPr lang="en-US" altLang="zh-CN" sz="2600" b="1" i="1">
                <a:latin typeface="Times New Roman" panose="02020603050405020304" pitchFamily="18" charset="0"/>
              </a:rPr>
              <a:t>+1</a:t>
            </a:r>
            <a:r>
              <a:rPr lang="zh-CN" altLang="en-US" sz="2600"/>
              <a:t>个插值节点</a:t>
            </a:r>
            <a:endParaRPr lang="zh-CN" altLang="en-US" sz="2600"/>
          </a:p>
          <a:p>
            <a:pPr eaLnBrk="1" hangingPunct="1"/>
            <a:r>
              <a:rPr lang="en-US" altLang="zh-CN" sz="2600" b="1" i="1">
                <a:latin typeface="Times New Roman" panose="02020603050405020304" pitchFamily="18" charset="0"/>
              </a:rPr>
              <a:t>n</a:t>
            </a:r>
            <a:r>
              <a:rPr lang="zh-CN" altLang="en-US" sz="2600"/>
              <a:t>次多项式插值函数</a:t>
            </a:r>
            <a:endParaRPr lang="zh-CN" altLang="en-US" sz="2600"/>
          </a:p>
          <a:p>
            <a:pPr eaLnBrk="1" hangingPunct="1"/>
            <a:endParaRPr lang="zh-CN" altLang="en-US" sz="2600"/>
          </a:p>
          <a:p>
            <a:pPr eaLnBrk="1" hangingPunct="1"/>
            <a:endParaRPr lang="zh-CN" altLang="en-US" sz="2600"/>
          </a:p>
          <a:p>
            <a:pPr eaLnBrk="1" hangingPunct="1"/>
            <a:r>
              <a:rPr lang="zh-CN" altLang="en-US" sz="2600"/>
              <a:t>满足个插值节点约束</a:t>
            </a:r>
            <a:endParaRPr lang="zh-CN" altLang="en-US" sz="2600"/>
          </a:p>
          <a:p>
            <a:pPr eaLnBrk="1" hangingPunct="1"/>
            <a:endParaRPr lang="zh-CN" altLang="en-US" sz="2600"/>
          </a:p>
          <a:p>
            <a:pPr eaLnBrk="1" hangingPunct="1"/>
            <a:endParaRPr lang="zh-CN" altLang="en-US" sz="2600"/>
          </a:p>
        </p:txBody>
      </p:sp>
      <p:graphicFrame>
        <p:nvGraphicFramePr>
          <p:cNvPr id="5122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84300" y="3352800"/>
          <a:ext cx="538321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2247900" imgH="241300" progId="Equation.3">
                  <p:embed/>
                </p:oleObj>
              </mc:Choice>
              <mc:Fallback>
                <p:oleObj name="公式" r:id="rId1" imgW="2247900" imgH="241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3352800"/>
                        <a:ext cx="5383213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95400" y="4876800"/>
          <a:ext cx="4267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1841500" imgH="228600" progId="Equation.3">
                  <p:embed/>
                </p:oleObj>
              </mc:Choice>
              <mc:Fallback>
                <p:oleObj name="公式" r:id="rId3" imgW="18415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76800"/>
                        <a:ext cx="42672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5B9C2-8087-436B-BFFF-11EAC88A9A4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一阶定常迭代法的基本定理</a:t>
            </a:r>
            <a:endParaRPr lang="zh-CN" altLang="en-US"/>
          </a:p>
        </p:txBody>
      </p:sp>
      <p:sp>
        <p:nvSpPr>
          <p:cNvPr id="26628" name="Rectangle 6"/>
          <p:cNvSpPr>
            <a:spLocks noChangeArrowheads="1"/>
          </p:cNvSpPr>
          <p:nvPr/>
        </p:nvSpPr>
        <p:spPr bwMode="auto">
          <a:xfrm>
            <a:off x="3468688" y="3940175"/>
            <a:ext cx="2286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626" name="Object 4"/>
          <p:cNvGraphicFramePr>
            <a:graphicFrameLocks noChangeAspect="1"/>
          </p:cNvGraphicFramePr>
          <p:nvPr/>
        </p:nvGraphicFramePr>
        <p:xfrm>
          <a:off x="611188" y="1412875"/>
          <a:ext cx="7532687" cy="373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2599055" imgH="1329055" progId="Equation.DSMT4">
                  <p:embed/>
                </p:oleObj>
              </mc:Choice>
              <mc:Fallback>
                <p:oleObj name="Equation" r:id="rId1" imgW="2599055" imgH="132905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412875"/>
                        <a:ext cx="7532687" cy="373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127"/>
          <p:cNvSpPr txBox="1">
            <a:spLocks noChangeArrowheads="1"/>
          </p:cNvSpPr>
          <p:nvPr/>
        </p:nvSpPr>
        <p:spPr bwMode="auto">
          <a:xfrm>
            <a:off x="611188" y="1470025"/>
            <a:ext cx="1152525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folHlink"/>
                </a:solidFill>
              </a:rPr>
              <a:t>定理</a:t>
            </a:r>
            <a:r>
              <a:rPr lang="en-US" altLang="zh-CN" sz="2800" b="1">
                <a:solidFill>
                  <a:schemeClr val="folHlink"/>
                </a:solidFill>
              </a:rPr>
              <a:t>4</a:t>
            </a:r>
            <a:endParaRPr lang="en-US" altLang="zh-CN" sz="2800" b="1">
              <a:solidFill>
                <a:schemeClr val="folHlink"/>
              </a:solidFill>
            </a:endParaRPr>
          </a:p>
        </p:txBody>
      </p:sp>
      <p:sp>
        <p:nvSpPr>
          <p:cNvPr id="26630" name="Text Box 128"/>
          <p:cNvSpPr txBox="1">
            <a:spLocks noChangeArrowheads="1"/>
          </p:cNvSpPr>
          <p:nvPr/>
        </p:nvSpPr>
        <p:spPr bwMode="auto">
          <a:xfrm>
            <a:off x="4402138" y="1446213"/>
            <a:ext cx="1655762" cy="519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充要条件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i="1">
                <a:latin typeface="Times New Roman" panose="02020603050405020304" pitchFamily="18" charset="0"/>
              </a:rPr>
              <a:t>B</a:t>
            </a:r>
            <a:r>
              <a:rPr lang="zh-CN" altLang="en-US"/>
              <a:t>的形式复杂，特征值不好求</a:t>
            </a:r>
            <a:r>
              <a:rPr lang="zh-CN" altLang="en-US">
                <a:sym typeface="Wingdings" panose="05000000000000000000" pitchFamily="2" charset="2"/>
              </a:rPr>
              <a:t></a:t>
            </a:r>
            <a:endParaRPr lang="zh-CN" altLang="en-US"/>
          </a:p>
        </p:txBody>
      </p:sp>
      <p:graphicFrame>
        <p:nvGraphicFramePr>
          <p:cNvPr id="27650" name="Object 16"/>
          <p:cNvGraphicFramePr>
            <a:graphicFrameLocks noChangeAspect="1"/>
          </p:cNvGraphicFramePr>
          <p:nvPr/>
        </p:nvGraphicFramePr>
        <p:xfrm>
          <a:off x="166688" y="1625600"/>
          <a:ext cx="8715375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3361055" imgH="880745" progId="Equation.DSMT4">
                  <p:embed/>
                </p:oleObj>
              </mc:Choice>
              <mc:Fallback>
                <p:oleObj name="Equation" r:id="rId1" imgW="3361055" imgH="880745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8" y="1625600"/>
                        <a:ext cx="8715375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42"/>
          <p:cNvSpPr txBox="1">
            <a:spLocks noChangeArrowheads="1"/>
          </p:cNvSpPr>
          <p:nvPr/>
        </p:nvSpPr>
        <p:spPr bwMode="auto">
          <a:xfrm>
            <a:off x="107950" y="1628775"/>
            <a:ext cx="1152525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folHlink"/>
                </a:solidFill>
              </a:rPr>
              <a:t>定理</a:t>
            </a:r>
            <a:r>
              <a:rPr lang="en-US" altLang="zh-CN" sz="2800" b="1">
                <a:solidFill>
                  <a:schemeClr val="folHlink"/>
                </a:solidFill>
              </a:rPr>
              <a:t>5</a:t>
            </a:r>
            <a:endParaRPr lang="en-US" altLang="zh-CN" sz="2800" b="1">
              <a:solidFill>
                <a:schemeClr val="folHlink"/>
              </a:solidFill>
            </a:endParaRPr>
          </a:p>
        </p:txBody>
      </p:sp>
      <p:sp>
        <p:nvSpPr>
          <p:cNvPr id="27654" name="Text Box 43"/>
          <p:cNvSpPr txBox="1">
            <a:spLocks noChangeArrowheads="1"/>
          </p:cNvSpPr>
          <p:nvPr/>
        </p:nvSpPr>
        <p:spPr bwMode="auto">
          <a:xfrm>
            <a:off x="3635375" y="1628775"/>
            <a:ext cx="14414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充分条件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15405" name="Picture 45" descr="第五章定理1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0113"/>
            <a:ext cx="91440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Rectangle 104"/>
          <p:cNvSpPr>
            <a:spLocks noChangeArrowheads="1"/>
          </p:cNvSpPr>
          <p:nvPr/>
        </p:nvSpPr>
        <p:spPr bwMode="auto">
          <a:xfrm>
            <a:off x="1619250" y="3357563"/>
            <a:ext cx="720725" cy="576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ext Box 21"/>
          <p:cNvSpPr txBox="1">
            <a:spLocks noChangeArrowheads="1"/>
          </p:cNvSpPr>
          <p:nvPr/>
        </p:nvSpPr>
        <p:spPr bwMode="auto">
          <a:xfrm>
            <a:off x="533400" y="457200"/>
            <a:ext cx="8458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</a:rPr>
              <a:t>        </a:t>
            </a:r>
            <a:r>
              <a:rPr lang="zh-CN" altLang="en-US" sz="2800" b="1">
                <a:latin typeface="Times New Roman" panose="02020603050405020304" pitchFamily="18" charset="0"/>
              </a:rPr>
              <a:t>将</a:t>
            </a:r>
            <a:r>
              <a:rPr lang="zh-CN" altLang="en-US" sz="2800" b="1">
                <a:latin typeface="Times New Roman" panose="02020603050405020304" pitchFamily="18" charset="0"/>
                <a:hlinkClick r:id="rId1" tooltip="前往引用" action="ppaction://hlinksldjump"/>
              </a:rPr>
              <a:t>定理</a:t>
            </a:r>
            <a:r>
              <a:rPr lang="en-US" altLang="zh-CN" sz="2800" b="1">
                <a:latin typeface="Times New Roman" panose="02020603050405020304" pitchFamily="18" charset="0"/>
                <a:hlinkClick r:id="rId1" tooltip="前往引用" action="ppaction://hlinksldjump"/>
              </a:rPr>
              <a:t>4</a:t>
            </a:r>
            <a:r>
              <a:rPr lang="zh-CN" altLang="en-US" sz="2800" b="1">
                <a:latin typeface="Times New Roman" panose="02020603050405020304" pitchFamily="18" charset="0"/>
              </a:rPr>
              <a:t>和</a:t>
            </a:r>
            <a:r>
              <a:rPr lang="en-US" altLang="zh-CN" sz="2800" b="1">
                <a:latin typeface="Times New Roman" panose="02020603050405020304" pitchFamily="18" charset="0"/>
              </a:rPr>
              <a:t>5</a:t>
            </a:r>
            <a:r>
              <a:rPr lang="zh-CN" altLang="en-US" sz="2800" b="1">
                <a:latin typeface="Times New Roman" panose="02020603050405020304" pitchFamily="18" charset="0"/>
              </a:rPr>
              <a:t>用于</a:t>
            </a:r>
            <a:r>
              <a:rPr lang="en-US" altLang="zh-CN" sz="2800" b="1" i="1">
                <a:latin typeface="Times New Roman" panose="02020603050405020304" pitchFamily="18" charset="0"/>
              </a:rPr>
              <a:t>Jacobi</a:t>
            </a:r>
            <a:r>
              <a:rPr lang="zh-CN" altLang="en-US" sz="2800" b="1">
                <a:latin typeface="Times New Roman" panose="02020603050405020304" pitchFamily="18" charset="0"/>
              </a:rPr>
              <a:t>迭代法及</a:t>
            </a:r>
            <a:r>
              <a:rPr lang="en-US" altLang="zh-CN" sz="2800" b="1" i="1">
                <a:latin typeface="Times New Roman" panose="02020603050405020304" pitchFamily="18" charset="0"/>
              </a:rPr>
              <a:t>Seidel</a:t>
            </a:r>
            <a:r>
              <a:rPr lang="zh-CN" altLang="en-US" sz="2800" b="1">
                <a:latin typeface="Times New Roman" panose="02020603050405020304" pitchFamily="18" charset="0"/>
              </a:rPr>
              <a:t>迭代法，则有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582" name="Object 22"/>
              <p:cNvSpPr txBox="1">
                <a:spLocks noGrp="1"/>
              </p:cNvSpPr>
              <p:nvPr>
                <p:ph sz="half" idx="1"/>
              </p:nvPr>
            </p:nvSpPr>
            <p:spPr bwMode="auto">
              <a:xfrm>
                <a:off x="838200" y="1524000"/>
                <a:ext cx="7696200" cy="19050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解线性方程组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𝐽𝑎𝑐𝑜𝑏𝑖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𝑆𝑒𝑖𝑑𝑒𝑙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迭代法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收敛的充要条件是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)&lt;</m:t>
                          </m:r>
                          <m: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;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658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 bwMode="auto">
              <a:xfrm>
                <a:off x="838200" y="1524000"/>
                <a:ext cx="7696200" cy="1905000"/>
              </a:xfrm>
              <a:prstGeom prst="rect">
                <a:avLst/>
              </a:prstGeom>
              <a:blipFill rotWithShape="1">
                <a:blip r:embed="rId2"/>
                <a:stretch>
                  <a:fillRect l="-66" t="-267" r="-58" b="-233"/>
                </a:stretch>
              </a:blipFill>
              <a:ln w="9525">
                <a:solidFill>
                  <a:schemeClr val="accent1"/>
                </a:solidFill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583" name="Object 23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838200" y="3657600"/>
                <a:ext cx="7696200" cy="19812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解线性方程组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𝐽𝑎𝑐𝑜𝑏𝑖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𝑆𝑒𝑖𝑑𝑒𝑙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迭代法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收敛的充分条件是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。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6583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838200" y="3657600"/>
                <a:ext cx="7696200" cy="1981200"/>
              </a:xfrm>
              <a:prstGeom prst="rect">
                <a:avLst/>
              </a:prstGeom>
              <a:blipFill rotWithShape="1">
                <a:blip r:embed="rId3"/>
                <a:stretch>
                  <a:fillRect l="-66" t="-256" r="-58" b="-224"/>
                </a:stretch>
              </a:blipFill>
              <a:ln w="9525">
                <a:solidFill>
                  <a:schemeClr val="accent1"/>
                </a:solidFill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584" name="Object 2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50950" y="5867400"/>
          <a:ext cx="6602413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4" imgW="3056255" imgH="296545" progId="Equation.DSMT4">
                  <p:embed/>
                </p:oleObj>
              </mc:Choice>
              <mc:Fallback>
                <p:oleObj name="Equation" r:id="rId4" imgW="3056255" imgH="296545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5867400"/>
                        <a:ext cx="6602413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8EA7A0-E2AE-434F-A2E7-35B2AFD2CE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533400" y="1270000"/>
            <a:ext cx="8153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定理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2400" dirty="0">
                <a:latin typeface="宋体" panose="02010600030101010101" pitchFamily="2" charset="-122"/>
              </a:rPr>
              <a:t>若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宋体" panose="02010600030101010101" pitchFamily="2" charset="-122"/>
              </a:rPr>
              <a:t>为</a:t>
            </a:r>
            <a:r>
              <a:rPr kumimoji="1" lang="zh-CN" altLang="en-US" sz="2400" b="1" dirty="0">
                <a:solidFill>
                  <a:srgbClr val="FF6600"/>
                </a:solidFill>
                <a:latin typeface="宋体" panose="02010600030101010101" pitchFamily="2" charset="-122"/>
              </a:rPr>
              <a:t>严格对角占优阵</a:t>
            </a:r>
            <a:r>
              <a:rPr kumimoji="1" lang="zh-CN" altLang="en-US" sz="2400" dirty="0">
                <a:latin typeface="宋体" panose="02010600030101010101" pitchFamily="2" charset="-122"/>
              </a:rPr>
              <a:t>或</a:t>
            </a:r>
            <a:r>
              <a:rPr kumimoji="1" lang="zh-CN" altLang="en-US" sz="2400" b="1" dirty="0">
                <a:solidFill>
                  <a:srgbClr val="FF6600"/>
                </a:solidFill>
                <a:latin typeface="宋体" panose="02010600030101010101" pitchFamily="2" charset="-122"/>
              </a:rPr>
              <a:t>不可约弱对角占优阵</a:t>
            </a:r>
            <a:r>
              <a:rPr kumimoji="1" lang="zh-CN" altLang="en-US" sz="2400" dirty="0">
                <a:latin typeface="宋体" panose="02010600030101010101" pitchFamily="2" charset="-122"/>
              </a:rPr>
              <a:t>，则</a:t>
            </a:r>
            <a:endParaRPr kumimoji="1" lang="zh-CN" altLang="en-US" sz="2400" dirty="0">
              <a:latin typeface="宋体" panose="02010600030101010101" pitchFamily="2" charset="-122"/>
            </a:endParaRPr>
          </a:p>
          <a:p>
            <a:r>
              <a:rPr kumimoji="1" lang="zh-CN" altLang="en-US" sz="2400" dirty="0">
                <a:latin typeface="宋体" panose="02010600030101010101" pitchFamily="2" charset="-122"/>
              </a:rPr>
              <a:t>       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Jacobi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宋体" panose="02010600030101010101" pitchFamily="2" charset="-122"/>
              </a:rPr>
              <a:t>迭代法和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G-S</a:t>
            </a:r>
            <a:r>
              <a:rPr kumimoji="1" lang="zh-CN" altLang="en-US" sz="2400" dirty="0">
                <a:latin typeface="宋体" panose="02010600030101010101" pitchFamily="2" charset="-122"/>
              </a:rPr>
              <a:t>迭代法收敛。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539750" y="2133600"/>
            <a:ext cx="8153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定理</a:t>
            </a:r>
            <a:r>
              <a:rPr kumimoji="1"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10</a:t>
            </a:r>
            <a:r>
              <a:rPr kumimoji="1" lang="zh-CN" altLang="en-US" sz="2400" dirty="0">
                <a:latin typeface="宋体" panose="02010600030101010101" pitchFamily="2" charset="-122"/>
              </a:rPr>
              <a:t>若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2400" b="1" i="1" dirty="0"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2D-A</a:t>
            </a:r>
            <a:r>
              <a:rPr kumimoji="1" lang="zh-CN" altLang="en-US" sz="2400" dirty="0">
                <a:latin typeface="宋体" panose="02010600030101010101" pitchFamily="2" charset="-122"/>
              </a:rPr>
              <a:t>均为</a:t>
            </a:r>
            <a:r>
              <a:rPr kumimoji="1" lang="zh-CN" altLang="en-US" sz="2400" b="1" dirty="0">
                <a:solidFill>
                  <a:srgbClr val="FF6600"/>
                </a:solidFill>
                <a:latin typeface="宋体" panose="02010600030101010101" pitchFamily="2" charset="-122"/>
              </a:rPr>
              <a:t>正定阵</a:t>
            </a:r>
            <a:r>
              <a:rPr kumimoji="1" lang="zh-CN" altLang="en-US" sz="2400" dirty="0">
                <a:latin typeface="宋体" panose="02010600030101010101" pitchFamily="2" charset="-122"/>
              </a:rPr>
              <a:t>，则</a:t>
            </a:r>
            <a:r>
              <a:rPr kumimoji="1" lang="en-US" altLang="zh-CN" sz="2400" dirty="0">
                <a:latin typeface="宋体" panose="02010600030101010101" pitchFamily="2" charset="-122"/>
              </a:rPr>
              <a:t>Jacobi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</a:rPr>
              <a:t>迭代法收敛。</a:t>
            </a:r>
            <a:b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</a:rPr>
            </a:b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</a:rPr>
              <a:t>             </a:t>
            </a:r>
            <a:r>
              <a:rPr kumimoji="1" lang="zh-CN" altLang="en-US" sz="2400" dirty="0">
                <a:latin typeface="宋体" panose="02010600030101010101" pitchFamily="2" charset="-122"/>
              </a:rPr>
              <a:t>若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宋体" panose="02010600030101010101" pitchFamily="2" charset="-122"/>
              </a:rPr>
              <a:t>为</a:t>
            </a:r>
            <a:r>
              <a:rPr kumimoji="1" lang="zh-CN" altLang="en-US" sz="2400" b="1" dirty="0">
                <a:solidFill>
                  <a:srgbClr val="FF6600"/>
                </a:solidFill>
                <a:latin typeface="宋体" panose="02010600030101010101" pitchFamily="2" charset="-122"/>
              </a:rPr>
              <a:t>正定阵</a:t>
            </a:r>
            <a:r>
              <a:rPr kumimoji="1" lang="zh-CN" altLang="en-US" sz="2400" dirty="0">
                <a:latin typeface="宋体" panose="02010600030101010101" pitchFamily="2" charset="-122"/>
              </a:rPr>
              <a:t>，则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2" charset="-122"/>
              </a:rPr>
              <a:t>G-S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</a:rPr>
              <a:t>迭代法收敛。</a:t>
            </a:r>
            <a:r>
              <a:rPr kumimoji="1" lang="zh-CN" altLang="en-US" sz="2400" dirty="0">
                <a:latin typeface="宋体" panose="02010600030101010101" pitchFamily="2" charset="-122"/>
              </a:rPr>
              <a:t> </a:t>
            </a:r>
            <a:endParaRPr kumimoji="1"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323850" y="2852738"/>
            <a:ext cx="859155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定理</a:t>
            </a:r>
            <a:r>
              <a:rPr kumimoji="1"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 设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2" charset="-122"/>
              </a:rPr>
              <a:t>Jacobi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矩阵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b="1" i="1" baseline="-30000" dirty="0">
                <a:latin typeface="Times New Roman" panose="02020603050405020304" pitchFamily="18" charset="0"/>
              </a:rPr>
              <a:t>J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=(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b</a:t>
            </a:r>
            <a:r>
              <a:rPr kumimoji="1" lang="en-US" altLang="zh-CN" sz="2400" b="1" i="1" baseline="-30000" dirty="0" err="1">
                <a:latin typeface="Times New Roman" panose="02020603050405020304" pitchFamily="18" charset="0"/>
              </a:rPr>
              <a:t>ij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i="1" baseline="-30000" dirty="0">
                <a:latin typeface="Times New Roman" panose="02020603050405020304" pitchFamily="18" charset="0"/>
              </a:rPr>
              <a:t>n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为非负矩阵（即 </a:t>
            </a:r>
            <a:r>
              <a:rPr kumimoji="1" lang="en-US" altLang="zh-CN" sz="2400" i="1" dirty="0" err="1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 err="1">
                <a:latin typeface="Times New Roman" panose="02020603050405020304" pitchFamily="18" charset="0"/>
              </a:rPr>
              <a:t>ii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=0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400" i="1" dirty="0" err="1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 err="1">
                <a:latin typeface="Times New Roman" panose="02020603050405020304" pitchFamily="18" charset="0"/>
              </a:rPr>
              <a:t>ij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≥ 0 ,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1≤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i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400" i="1" dirty="0" err="1">
                <a:latin typeface="Times New Roman" panose="02020603050405020304" pitchFamily="18" charset="0"/>
              </a:rPr>
              <a:t>j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≤</a:t>
            </a:r>
            <a:r>
              <a:rPr kumimoji="1" lang="en-US" altLang="zh-CN" sz="2400" i="1" dirty="0" err="1">
                <a:latin typeface="Times New Roman" panose="02020603050405020304" pitchFamily="18" charset="0"/>
              </a:rPr>
              <a:t>n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），则</a:t>
            </a:r>
            <a:r>
              <a:rPr kumimoji="1" lang="zh-CN" altLang="en-US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下列关系有且仅有一个成立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：</a:t>
            </a:r>
            <a:endParaRPr kumimoji="1"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              （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）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ρ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>
                <a:latin typeface="Times New Roman" panose="02020603050405020304" pitchFamily="18" charset="0"/>
              </a:rPr>
              <a:t>J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)=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ρ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>
                <a:latin typeface="Times New Roman" panose="02020603050405020304" pitchFamily="18" charset="0"/>
              </a:rPr>
              <a:t>G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)=0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   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）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0&lt;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ρ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>
                <a:latin typeface="Times New Roman" panose="02020603050405020304" pitchFamily="18" charset="0"/>
              </a:rPr>
              <a:t>G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)&lt; 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ρ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>
                <a:latin typeface="Times New Roman" panose="02020603050405020304" pitchFamily="18" charset="0"/>
              </a:rPr>
              <a:t>J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)&lt;1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   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3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）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ρ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>
                <a:latin typeface="Times New Roman" panose="02020603050405020304" pitchFamily="18" charset="0"/>
              </a:rPr>
              <a:t>J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)=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ρ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>
                <a:latin typeface="Times New Roman" panose="02020603050405020304" pitchFamily="18" charset="0"/>
              </a:rPr>
              <a:t>G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)=1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   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4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）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1&lt;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ρ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>
                <a:latin typeface="Times New Roman" panose="02020603050405020304" pitchFamily="18" charset="0"/>
              </a:rPr>
              <a:t>J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)&lt;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ρ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i="1" baseline="-30000" dirty="0">
                <a:latin typeface="Times New Roman" panose="02020603050405020304" pitchFamily="18" charset="0"/>
              </a:rPr>
              <a:t>G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endParaRPr kumimoji="1" lang="en-US" altLang="zh-CN" sz="2400" dirty="0">
              <a:latin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</a:rPr>
              <a:t>这说明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Jacobi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矩阵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B</a:t>
            </a:r>
            <a:r>
              <a:rPr kumimoji="1" lang="en-US" altLang="zh-CN" sz="2400" b="1" i="1" baseline="-30000" dirty="0">
                <a:latin typeface="Times New Roman" panose="02020603050405020304" pitchFamily="18" charset="0"/>
              </a:rPr>
              <a:t>J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为非负时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Jacobi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方法和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G-S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方法同时收敛，或同时发散。若同时收敛，则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G-S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方法比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Jacobi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方法收敛速度快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 </a:t>
            </a: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2533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zh-CN" altLang="en-US"/>
              <a:t>相关定理</a:t>
            </a:r>
            <a:endParaRPr lang="zh-CN" altLang="en-US"/>
          </a:p>
        </p:txBody>
      </p:sp>
      <p:sp>
        <p:nvSpPr>
          <p:cNvPr id="2253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F3BA8E4-BEF5-4980-9AC1-A08A2070AE2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 autoUpdateAnimBg="0"/>
      <p:bldP spid="102405" grpId="0" autoUpdateAnimBg="0"/>
      <p:bldP spid="102406" grpId="0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 非线性方程求根</a:t>
            </a:r>
            <a:endParaRPr lang="zh-CN" alt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方程求根与二分法</a:t>
            </a: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7030A0"/>
                </a:solidFill>
              </a:rPr>
              <a:t>迭代法及其收敛性</a:t>
            </a:r>
            <a:endParaRPr lang="zh-CN" altLang="en-US" b="1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/>
              <a:t>迭代收敛的加速方法</a:t>
            </a: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7030A0"/>
                </a:solidFill>
              </a:rPr>
              <a:t>牛顿法</a:t>
            </a:r>
            <a:endParaRPr lang="zh-CN" altLang="en-US" b="1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/>
              <a:t>弦截法与抛物线发</a:t>
            </a:r>
            <a:endParaRPr lang="zh-CN" altLang="en-US"/>
          </a:p>
          <a:p>
            <a:pPr eaLnBrk="1" hangingPunct="1"/>
            <a:r>
              <a:rPr lang="zh-CN" altLang="en-US"/>
              <a:t>非线性方程组的牛顿迭代法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简单迭代法</a:t>
            </a:r>
            <a:endParaRPr lang="zh-CN" altLang="en-US"/>
          </a:p>
        </p:txBody>
      </p:sp>
      <p:graphicFrame>
        <p:nvGraphicFramePr>
          <p:cNvPr id="296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476375" y="1412875"/>
          <a:ext cx="6121400" cy="493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2425700" imgH="1955800" progId="Equation.3">
                  <p:embed/>
                </p:oleObj>
              </mc:Choice>
              <mc:Fallback>
                <p:oleObj name="公式" r:id="rId1" imgW="2425700" imgH="1955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412875"/>
                        <a:ext cx="6121400" cy="493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4" name="Line 6"/>
          <p:cNvSpPr>
            <a:spLocks noChangeShapeType="1"/>
          </p:cNvSpPr>
          <p:nvPr/>
        </p:nvSpPr>
        <p:spPr bwMode="auto">
          <a:xfrm>
            <a:off x="5148263" y="3789363"/>
            <a:ext cx="1223962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5" name="Line 7"/>
          <p:cNvSpPr>
            <a:spLocks noChangeShapeType="1"/>
          </p:cNvSpPr>
          <p:nvPr/>
        </p:nvSpPr>
        <p:spPr bwMode="auto">
          <a:xfrm>
            <a:off x="5867400" y="5589588"/>
            <a:ext cx="72072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6" name="Line 8"/>
          <p:cNvSpPr>
            <a:spLocks noChangeShapeType="1"/>
          </p:cNvSpPr>
          <p:nvPr/>
        </p:nvSpPr>
        <p:spPr bwMode="auto">
          <a:xfrm>
            <a:off x="4643438" y="2492375"/>
            <a:ext cx="158432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7" name="Line 9"/>
          <p:cNvSpPr>
            <a:spLocks noChangeShapeType="1"/>
          </p:cNvSpPr>
          <p:nvPr/>
        </p:nvSpPr>
        <p:spPr bwMode="auto">
          <a:xfrm>
            <a:off x="4572000" y="6308725"/>
            <a:ext cx="23050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4" name="Text Box 2"/>
          <p:cNvSpPr txBox="1">
            <a:spLocks noChangeArrowheads="1"/>
          </p:cNvSpPr>
          <p:nvPr/>
        </p:nvSpPr>
        <p:spPr bwMode="auto">
          <a:xfrm>
            <a:off x="468313" y="1314450"/>
            <a:ext cx="9144000" cy="362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定理</a:t>
            </a:r>
            <a:r>
              <a:rPr kumimoji="1" lang="en-US" altLang="zh-CN" sz="32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假定函数</a:t>
            </a:r>
            <a:r>
              <a:rPr kumimoji="1" lang="en-US" altLang="zh-CN" sz="2400" b="1" i="1" dirty="0">
                <a:solidFill>
                  <a:srgbClr val="0000D6"/>
                </a:solidFill>
                <a:sym typeface="Symbol" panose="05050102010706020507" pitchFamily="18" charset="2"/>
              </a:rPr>
              <a:t>(x)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满足下列条件：</a:t>
            </a:r>
            <a:endParaRPr kumimoji="1" lang="zh-CN" altLang="en-US" sz="2400" b="1" dirty="0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、对任意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x∈</a:t>
            </a:r>
            <a:r>
              <a:rPr kumimoji="1" lang="en-US" altLang="zh-CN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[</a:t>
            </a:r>
            <a:r>
              <a:rPr kumimoji="1" lang="en-US" altLang="zh-CN" sz="2400" b="1" i="1" dirty="0" err="1">
                <a:solidFill>
                  <a:srgbClr val="0000D6"/>
                </a:solidFill>
                <a:latin typeface="Times New Roman" panose="02020603050405020304" pitchFamily="18" charset="0"/>
              </a:rPr>
              <a:t>a,b</a:t>
            </a:r>
            <a:r>
              <a:rPr kumimoji="1" lang="en-US" altLang="zh-CN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有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a≤ </a:t>
            </a:r>
            <a:r>
              <a:rPr kumimoji="1" lang="en-US" altLang="zh-CN" sz="2400" b="1" i="1" dirty="0">
                <a:solidFill>
                  <a:srgbClr val="0000D6"/>
                </a:solidFill>
                <a:sym typeface="Symbol" panose="05050102010706020507" pitchFamily="18" charset="2"/>
              </a:rPr>
              <a:t>(x)</a:t>
            </a:r>
            <a:r>
              <a:rPr kumimoji="1" lang="en-US" altLang="zh-CN" b="1" i="1" dirty="0">
                <a:solidFill>
                  <a:srgbClr val="0000D6"/>
                </a:solidFill>
              </a:rPr>
              <a:t> 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≤b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；                        </a:t>
            </a:r>
            <a:endParaRPr kumimoji="1" lang="en-US" altLang="zh-CN" sz="2400" b="1" dirty="0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、存在正数 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L&lt;1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，使对任意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baseline="-25000" dirty="0">
                <a:solidFill>
                  <a:srgbClr val="0000D6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baseline="-25000" dirty="0">
                <a:solidFill>
                  <a:srgbClr val="0000D6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[a, b]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 有</a:t>
            </a:r>
            <a:endParaRPr kumimoji="1" lang="zh-CN" altLang="en-US" sz="2400" b="1" dirty="0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                                                                                      </a:t>
            </a:r>
            <a:endParaRPr kumimoji="1" lang="zh-CN" altLang="en-US" sz="2400" b="1" dirty="0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则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迭代过程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i="1" baseline="-25000" dirty="0">
                <a:solidFill>
                  <a:srgbClr val="0000D6"/>
                </a:solidFill>
                <a:latin typeface="Times New Roman" panose="02020603050405020304" pitchFamily="18" charset="0"/>
              </a:rPr>
              <a:t>k+1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(</a:t>
            </a:r>
            <a:r>
              <a:rPr kumimoji="1" lang="en-US" altLang="zh-CN" sz="2400" b="1" i="1" dirty="0" err="1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400" b="1" i="1" baseline="-25000" dirty="0" err="1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对于任意初值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i="1" baseline="-25000" dirty="0">
                <a:solidFill>
                  <a:srgbClr val="0000D6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∈</a:t>
            </a:r>
            <a:r>
              <a:rPr kumimoji="1" lang="en-US" altLang="zh-CN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[</a:t>
            </a:r>
            <a:r>
              <a:rPr kumimoji="1" lang="en-US" altLang="zh-CN" sz="2400" b="1" i="1" dirty="0" err="1">
                <a:solidFill>
                  <a:srgbClr val="0000D6"/>
                </a:solidFill>
                <a:latin typeface="Times New Roman" panose="02020603050405020304" pitchFamily="18" charset="0"/>
              </a:rPr>
              <a:t>a,b</a:t>
            </a:r>
            <a:r>
              <a:rPr kumimoji="1" lang="en-US" altLang="zh-CN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 </a:t>
            </a:r>
            <a:endParaRPr kumimoji="1" lang="zh-CN" altLang="en-US" sz="2400" b="1" dirty="0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均收敛于方程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x=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(x)</a:t>
            </a:r>
            <a:r>
              <a:rPr kumimoji="1" lang="zh-CN" altLang="en-US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的根</a:t>
            </a:r>
            <a:r>
              <a:rPr kumimoji="1" lang="en-US" altLang="zh-CN" sz="2400" b="1" i="1" dirty="0">
                <a:solidFill>
                  <a:srgbClr val="0000D6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solidFill>
                  <a:srgbClr val="0000D6"/>
                </a:solidFill>
                <a:latin typeface="Times New Roman" panose="02020603050405020304" pitchFamily="18" charset="0"/>
              </a:rPr>
              <a:t>* </a:t>
            </a:r>
            <a:endParaRPr kumimoji="1" lang="en-US" altLang="zh-CN" sz="2400" b="1" dirty="0">
              <a:solidFill>
                <a:srgbClr val="0000D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0722" name="Object 3"/>
          <p:cNvGraphicFramePr>
            <a:graphicFrameLocks noChangeAspect="1"/>
          </p:cNvGraphicFramePr>
          <p:nvPr/>
        </p:nvGraphicFramePr>
        <p:xfrm>
          <a:off x="4983163" y="4230688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14300" imgH="215900" progId="Equation.3">
                  <p:embed/>
                </p:oleObj>
              </mc:Choice>
              <mc:Fallback>
                <p:oleObj name="公式" r:id="rId1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4230688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5"/>
          <p:cNvGraphicFramePr>
            <a:graphicFrameLocks noChangeAspect="1"/>
          </p:cNvGraphicFramePr>
          <p:nvPr/>
        </p:nvGraphicFramePr>
        <p:xfrm>
          <a:off x="4983163" y="4230688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114300" imgH="215900" progId="Equation.3">
                  <p:embed/>
                </p:oleObj>
              </mc:Choice>
              <mc:Fallback>
                <p:oleObj name="公式" r:id="rId3" imgW="114300" imgH="215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4230688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7"/>
          <p:cNvGraphicFramePr>
            <a:graphicFrameLocks noChangeAspect="1"/>
          </p:cNvGraphicFramePr>
          <p:nvPr/>
        </p:nvGraphicFramePr>
        <p:xfrm>
          <a:off x="4983163" y="4230688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4" imgW="114300" imgH="215900" progId="Equation.3">
                  <p:embed/>
                </p:oleObj>
              </mc:Choice>
              <mc:Fallback>
                <p:oleObj name="公式" r:id="rId4" imgW="114300" imgH="215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4230688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10"/>
          <p:cNvGraphicFramePr>
            <a:graphicFrameLocks noChangeAspect="1"/>
          </p:cNvGraphicFramePr>
          <p:nvPr/>
        </p:nvGraphicFramePr>
        <p:xfrm>
          <a:off x="4983163" y="4230688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5" imgW="114300" imgH="215900" progId="Equation.3">
                  <p:embed/>
                </p:oleObj>
              </mc:Choice>
              <mc:Fallback>
                <p:oleObj name="公式" r:id="rId5" imgW="114300" imgH="215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4230688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11"/>
          <p:cNvGraphicFramePr>
            <a:graphicFrameLocks noChangeAspect="1"/>
          </p:cNvGraphicFramePr>
          <p:nvPr/>
        </p:nvGraphicFramePr>
        <p:xfrm>
          <a:off x="1008063" y="3348038"/>
          <a:ext cx="5059362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6" imgW="2489200" imgH="254000" progId="Equation.3">
                  <p:embed/>
                </p:oleObj>
              </mc:Choice>
              <mc:Fallback>
                <p:oleObj name="公式" r:id="rId6" imgW="24892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348038"/>
                        <a:ext cx="5059362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12"/>
          <p:cNvGraphicFramePr>
            <a:graphicFrameLocks noChangeAspect="1"/>
          </p:cNvGraphicFramePr>
          <p:nvPr/>
        </p:nvGraphicFramePr>
        <p:xfrm>
          <a:off x="4983163" y="4230688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8" imgW="114300" imgH="215900" progId="Equation.3">
                  <p:embed/>
                </p:oleObj>
              </mc:Choice>
              <mc:Fallback>
                <p:oleObj name="公式" r:id="rId8" imgW="114300" imgH="215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4230688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14"/>
          <p:cNvGraphicFramePr>
            <a:graphicFrameLocks noChangeAspect="1"/>
          </p:cNvGraphicFramePr>
          <p:nvPr/>
        </p:nvGraphicFramePr>
        <p:xfrm>
          <a:off x="4983163" y="4230688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9" imgW="114300" imgH="215900" progId="Equation.3">
                  <p:embed/>
                </p:oleObj>
              </mc:Choice>
              <mc:Fallback>
                <p:oleObj name="公式" r:id="rId9" imgW="114300" imgH="215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4230688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17"/>
          <p:cNvGraphicFramePr>
            <a:graphicFrameLocks noChangeAspect="1"/>
          </p:cNvGraphicFramePr>
          <p:nvPr/>
        </p:nvGraphicFramePr>
        <p:xfrm>
          <a:off x="4983163" y="4230688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10" imgW="114300" imgH="215900" progId="Equation.3">
                  <p:embed/>
                </p:oleObj>
              </mc:Choice>
              <mc:Fallback>
                <p:oleObj name="公式" r:id="rId10" imgW="114300" imgH="215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4230688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19"/>
          <p:cNvGraphicFramePr>
            <a:graphicFrameLocks noChangeAspect="1"/>
          </p:cNvGraphicFramePr>
          <p:nvPr/>
        </p:nvGraphicFramePr>
        <p:xfrm>
          <a:off x="4983163" y="4230688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11" imgW="114300" imgH="215900" progId="Equation.3">
                  <p:embed/>
                </p:oleObj>
              </mc:Choice>
              <mc:Fallback>
                <p:oleObj name="公式" r:id="rId11" imgW="114300" imgH="215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4230688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6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区间收敛的条件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1" name="Text Box 2"/>
          <p:cNvSpPr txBox="1">
            <a:spLocks noChangeArrowheads="1"/>
          </p:cNvSpPr>
          <p:nvPr/>
        </p:nvSpPr>
        <p:spPr bwMode="auto">
          <a:xfrm>
            <a:off x="0" y="1338263"/>
            <a:ext cx="9144000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b="1">
                <a:solidFill>
                  <a:srgbClr val="FF33CC"/>
                </a:solidFill>
              </a:rPr>
              <a:t>定义</a:t>
            </a:r>
            <a:r>
              <a:rPr lang="en-US" altLang="zh-CN" sz="3200" b="1">
                <a:solidFill>
                  <a:srgbClr val="FF33CC"/>
                </a:solidFill>
              </a:rPr>
              <a:t>1</a:t>
            </a:r>
            <a:r>
              <a:rPr kumimoji="1" lang="en-US" altLang="zh-CN" sz="2800">
                <a:latin typeface="Times New Roman" panose="02020603050405020304" pitchFamily="18" charset="0"/>
              </a:rPr>
              <a:t>   </a:t>
            </a:r>
            <a:r>
              <a:rPr kumimoji="1" lang="zh-CN" altLang="en-US" sz="2800">
                <a:solidFill>
                  <a:srgbClr val="0000D6"/>
                </a:solidFill>
                <a:latin typeface="Times New Roman" panose="02020603050405020304" pitchFamily="18" charset="0"/>
              </a:rPr>
              <a:t>设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1" lang="zh-CN" altLang="en-US" sz="2800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有不动点</a:t>
            </a:r>
            <a:r>
              <a:rPr kumimoji="1" lang="en-US" altLang="zh-CN" sz="2400" i="1">
                <a:latin typeface="Times New Roman" panose="02020603050405020304" pitchFamily="18" charset="0"/>
                <a:sym typeface="Symbol" panose="05050102010706020507" pitchFamily="18" charset="2"/>
              </a:rPr>
              <a:t>x*</a:t>
            </a:r>
            <a:r>
              <a:rPr kumimoji="1" lang="en-US" altLang="zh-CN" sz="2800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zh-CN" altLang="en-US" sz="2800">
                <a:solidFill>
                  <a:srgbClr val="0000D6"/>
                </a:solidFill>
                <a:latin typeface="Times New Roman" panose="02020603050405020304" pitchFamily="18" charset="0"/>
              </a:rPr>
              <a:t>如果存在    的某个邻域</a:t>
            </a:r>
            <a:endParaRPr kumimoji="1" lang="zh-CN" altLang="en-US" sz="2800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>
                <a:solidFill>
                  <a:srgbClr val="0000D6"/>
                </a:solidFill>
                <a:latin typeface="Times New Roman" panose="02020603050405020304" pitchFamily="18" charset="0"/>
              </a:rPr>
              <a:t>                   ，使迭代过程                  对于任意初值          均收敛，则称迭代过程                   在根     邻近具有局部收敛性。</a:t>
            </a:r>
            <a:endParaRPr kumimoji="1" lang="zh-CN" altLang="en-US" sz="2800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kumimoji="1" lang="zh-CN" altLang="en-US" sz="2800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3200" b="1">
                <a:solidFill>
                  <a:srgbClr val="7030A0"/>
                </a:solidFill>
                <a:latin typeface="Times New Roman" panose="02020603050405020304" pitchFamily="18" charset="0"/>
              </a:rPr>
              <a:t>定理</a:t>
            </a:r>
            <a:r>
              <a:rPr kumimoji="1" lang="en-US" altLang="zh-CN" sz="3200" b="1">
                <a:solidFill>
                  <a:srgbClr val="7030A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800">
                <a:solidFill>
                  <a:srgbClr val="7030A0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2800">
                <a:solidFill>
                  <a:srgbClr val="0000D6"/>
                </a:solidFill>
                <a:latin typeface="Times New Roman" panose="02020603050405020304" pitchFamily="18" charset="0"/>
              </a:rPr>
              <a:t>设   为方程              的根，       在     的邻近连续。且</a:t>
            </a:r>
            <a:r>
              <a:rPr kumimoji="1" lang="en-US" altLang="zh-CN" sz="2800">
                <a:solidFill>
                  <a:srgbClr val="0000D6"/>
                </a:solidFill>
                <a:latin typeface="Times New Roman" panose="02020603050405020304" pitchFamily="18" charset="0"/>
              </a:rPr>
              <a:t>|</a:t>
            </a:r>
            <a:r>
              <a:rPr kumimoji="1" lang="zh-CN" altLang="en-US" sz="2400" i="1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en-US" altLang="zh-CN" sz="2400" i="1">
                <a:solidFill>
                  <a:srgbClr val="0000D6"/>
                </a:solidFill>
                <a:cs typeface="Arial" panose="020B0604020202020204" pitchFamily="34" charset="0"/>
                <a:sym typeface="Symbol" panose="05050102010706020507" pitchFamily="18" charset="2"/>
              </a:rPr>
              <a:t>'</a:t>
            </a:r>
            <a:r>
              <a:rPr kumimoji="1" lang="en-US" altLang="zh-CN" sz="2400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sz="2400" i="1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400">
                <a:solidFill>
                  <a:srgbClr val="0000D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1" lang="en-US" altLang="zh-CN" sz="2800">
                <a:solidFill>
                  <a:srgbClr val="0000D6"/>
                </a:solidFill>
                <a:latin typeface="Times New Roman" panose="02020603050405020304" pitchFamily="18" charset="0"/>
              </a:rPr>
              <a:t>|&lt;1, </a:t>
            </a:r>
            <a:r>
              <a:rPr kumimoji="1" lang="zh-CN" altLang="en-US" sz="2800">
                <a:solidFill>
                  <a:srgbClr val="0000D6"/>
                </a:solidFill>
                <a:latin typeface="Times New Roman" panose="02020603050405020304" pitchFamily="18" charset="0"/>
              </a:rPr>
              <a:t>则迭代过程                   在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>
                <a:latin typeface="Times New Roman" panose="02020603050405020304" pitchFamily="18" charset="0"/>
              </a:rPr>
              <a:t>*</a:t>
            </a:r>
            <a:r>
              <a:rPr kumimoji="1" lang="en-US" altLang="zh-CN" sz="2800">
                <a:solidFill>
                  <a:srgbClr val="0000D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solidFill>
                  <a:srgbClr val="0000D6"/>
                </a:solidFill>
                <a:latin typeface="Times New Roman" panose="02020603050405020304" pitchFamily="18" charset="0"/>
              </a:rPr>
              <a:t>邻近具有局部收敛性。</a:t>
            </a:r>
            <a:endParaRPr kumimoji="1" lang="zh-CN" altLang="en-US" sz="2800">
              <a:solidFill>
                <a:srgbClr val="0000D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1746" name="Object 3"/>
          <p:cNvGraphicFramePr>
            <a:graphicFrameLocks noChangeAspect="1"/>
          </p:cNvGraphicFramePr>
          <p:nvPr/>
        </p:nvGraphicFramePr>
        <p:xfrm>
          <a:off x="5611813" y="1627188"/>
          <a:ext cx="4000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77800" imgH="203200" progId="Equation.3">
                  <p:embed/>
                </p:oleObj>
              </mc:Choice>
              <mc:Fallback>
                <p:oleObj name="公式" r:id="rId1" imgW="1778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13" y="1627188"/>
                        <a:ext cx="4000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4"/>
          <p:cNvGraphicFramePr>
            <a:graphicFrameLocks noChangeAspect="1"/>
          </p:cNvGraphicFramePr>
          <p:nvPr/>
        </p:nvGraphicFramePr>
        <p:xfrm>
          <a:off x="4514850" y="38227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114300" imgH="215900" progId="Equation.3">
                  <p:embed/>
                </p:oleObj>
              </mc:Choice>
              <mc:Fallback>
                <p:oleObj name="公式" r:id="rId3" imgW="1143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8227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5"/>
          <p:cNvGraphicFramePr>
            <a:graphicFrameLocks noChangeAspect="1"/>
          </p:cNvGraphicFramePr>
          <p:nvPr/>
        </p:nvGraphicFramePr>
        <p:xfrm>
          <a:off x="179388" y="2251075"/>
          <a:ext cx="15208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889000" imgH="279400" progId="Equation.3">
                  <p:embed/>
                </p:oleObj>
              </mc:Choice>
              <mc:Fallback>
                <p:oleObj name="公式" r:id="rId5" imgW="889000" imgH="279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251075"/>
                        <a:ext cx="152082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6"/>
          <p:cNvGraphicFramePr>
            <a:graphicFrameLocks noChangeAspect="1"/>
          </p:cNvGraphicFramePr>
          <p:nvPr/>
        </p:nvGraphicFramePr>
        <p:xfrm>
          <a:off x="3835400" y="2241550"/>
          <a:ext cx="16002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7" imgW="787400" imgH="228600" progId="Equation.3">
                  <p:embed/>
                </p:oleObj>
              </mc:Choice>
              <mc:Fallback>
                <p:oleObj name="公式" r:id="rId7" imgW="7874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400" y="2241550"/>
                        <a:ext cx="16002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7"/>
          <p:cNvGraphicFramePr>
            <a:graphicFrameLocks noChangeAspect="1"/>
          </p:cNvGraphicFramePr>
          <p:nvPr/>
        </p:nvGraphicFramePr>
        <p:xfrm>
          <a:off x="4514850" y="38227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9" imgW="114300" imgH="215900" progId="Equation.3">
                  <p:embed/>
                </p:oleObj>
              </mc:Choice>
              <mc:Fallback>
                <p:oleObj name="公式" r:id="rId9" imgW="114300" imgH="215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8227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8"/>
          <p:cNvGraphicFramePr>
            <a:graphicFrameLocks noChangeAspect="1"/>
          </p:cNvGraphicFramePr>
          <p:nvPr/>
        </p:nvGraphicFramePr>
        <p:xfrm>
          <a:off x="7596188" y="2282825"/>
          <a:ext cx="9620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10" imgW="444500" imgH="228600" progId="Equation.3">
                  <p:embed/>
                </p:oleObj>
              </mc:Choice>
              <mc:Fallback>
                <p:oleObj name="公式" r:id="rId10" imgW="4445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2282825"/>
                        <a:ext cx="9620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9"/>
          <p:cNvGraphicFramePr>
            <a:graphicFrameLocks noChangeAspect="1"/>
          </p:cNvGraphicFramePr>
          <p:nvPr/>
        </p:nvGraphicFramePr>
        <p:xfrm>
          <a:off x="3276600" y="2889250"/>
          <a:ext cx="16002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12" imgW="787400" imgH="228600" progId="Equation.DSMT4">
                  <p:embed/>
                </p:oleObj>
              </mc:Choice>
              <mc:Fallback>
                <p:oleObj name="Equation" r:id="rId12" imgW="7874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889250"/>
                        <a:ext cx="16002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10"/>
          <p:cNvGraphicFramePr>
            <a:graphicFrameLocks noChangeAspect="1"/>
          </p:cNvGraphicFramePr>
          <p:nvPr/>
        </p:nvGraphicFramePr>
        <p:xfrm>
          <a:off x="5724525" y="2897188"/>
          <a:ext cx="4000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13" imgW="177800" imgH="203200" progId="Equation.3">
                  <p:embed/>
                </p:oleObj>
              </mc:Choice>
              <mc:Fallback>
                <p:oleObj name="公式" r:id="rId13" imgW="1778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897188"/>
                        <a:ext cx="4000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Object 11"/>
          <p:cNvGraphicFramePr>
            <a:graphicFrameLocks noChangeAspect="1"/>
          </p:cNvGraphicFramePr>
          <p:nvPr/>
        </p:nvGraphicFramePr>
        <p:xfrm>
          <a:off x="1795463" y="4867275"/>
          <a:ext cx="4000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14" imgW="177800" imgH="203200" progId="Equation.3">
                  <p:embed/>
                </p:oleObj>
              </mc:Choice>
              <mc:Fallback>
                <p:oleObj name="公式" r:id="rId14" imgW="1778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4867275"/>
                        <a:ext cx="4000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5" name="Object 12"/>
          <p:cNvGraphicFramePr>
            <a:graphicFrameLocks noChangeAspect="1"/>
          </p:cNvGraphicFramePr>
          <p:nvPr/>
        </p:nvGraphicFramePr>
        <p:xfrm>
          <a:off x="4514850" y="38227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公式" r:id="rId15" imgW="114300" imgH="215900" progId="Equation.3">
                  <p:embed/>
                </p:oleObj>
              </mc:Choice>
              <mc:Fallback>
                <p:oleObj name="公式" r:id="rId15" imgW="114300" imgH="215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8227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6" name="Object 13"/>
          <p:cNvGraphicFramePr>
            <a:graphicFrameLocks noChangeAspect="1"/>
          </p:cNvGraphicFramePr>
          <p:nvPr/>
        </p:nvGraphicFramePr>
        <p:xfrm>
          <a:off x="3090863" y="4940300"/>
          <a:ext cx="11938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公式" r:id="rId16" imgW="558800" imgH="203200" progId="Equation.3">
                  <p:embed/>
                </p:oleObj>
              </mc:Choice>
              <mc:Fallback>
                <p:oleObj name="公式" r:id="rId16" imgW="558800" imgH="203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4940300"/>
                        <a:ext cx="11938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7" name="Object 14"/>
          <p:cNvGraphicFramePr>
            <a:graphicFrameLocks noChangeAspect="1"/>
          </p:cNvGraphicFramePr>
          <p:nvPr/>
        </p:nvGraphicFramePr>
        <p:xfrm>
          <a:off x="4514850" y="38227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公式" r:id="rId18" imgW="114300" imgH="215900" progId="Equation.3">
                  <p:embed/>
                </p:oleObj>
              </mc:Choice>
              <mc:Fallback>
                <p:oleObj name="公式" r:id="rId18" imgW="114300" imgH="215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8227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8" name="Object 15"/>
          <p:cNvGraphicFramePr>
            <a:graphicFrameLocks noChangeAspect="1"/>
          </p:cNvGraphicFramePr>
          <p:nvPr/>
        </p:nvGraphicFramePr>
        <p:xfrm>
          <a:off x="5297488" y="4921250"/>
          <a:ext cx="7874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公式" r:id="rId19" imgW="355600" imgH="203200" progId="Equation.3">
                  <p:embed/>
                </p:oleObj>
              </mc:Choice>
              <mc:Fallback>
                <p:oleObj name="公式" r:id="rId19" imgW="355600" imgH="203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488" y="4921250"/>
                        <a:ext cx="7874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9" name="Object 16"/>
          <p:cNvGraphicFramePr>
            <a:graphicFrameLocks noChangeAspect="1"/>
          </p:cNvGraphicFramePr>
          <p:nvPr/>
        </p:nvGraphicFramePr>
        <p:xfrm>
          <a:off x="6477000" y="4913313"/>
          <a:ext cx="4000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公式" r:id="rId21" imgW="177800" imgH="203200" progId="Equation.3">
                  <p:embed/>
                </p:oleObj>
              </mc:Choice>
              <mc:Fallback>
                <p:oleObj name="公式" r:id="rId21" imgW="177800" imgH="203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913313"/>
                        <a:ext cx="4000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0" name="Object 20"/>
          <p:cNvGraphicFramePr>
            <a:graphicFrameLocks noChangeAspect="1"/>
          </p:cNvGraphicFramePr>
          <p:nvPr/>
        </p:nvGraphicFramePr>
        <p:xfrm>
          <a:off x="3492500" y="5586413"/>
          <a:ext cx="16002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Equation" r:id="rId22" imgW="787400" imgH="228600" progId="Equation.DSMT4">
                  <p:embed/>
                </p:oleObj>
              </mc:Choice>
              <mc:Fallback>
                <p:oleObj name="Equation" r:id="rId22" imgW="78740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586413"/>
                        <a:ext cx="160020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2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局部收敛性</a:t>
            </a:r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收敛速度评价</a:t>
            </a:r>
            <a:endParaRPr lang="zh-CN" altLang="en-US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>
                <a:solidFill>
                  <a:srgbClr val="FF33CC"/>
                </a:solidFill>
              </a:rPr>
              <a:t>定义</a:t>
            </a:r>
            <a:r>
              <a:rPr lang="en-US" altLang="zh-CN" b="1">
                <a:solidFill>
                  <a:srgbClr val="FF33CC"/>
                </a:solidFill>
              </a:rPr>
              <a:t>2</a:t>
            </a:r>
            <a:r>
              <a:rPr kumimoji="1" lang="en-US" altLang="zh-CN" sz="2800" b="1"/>
              <a:t>   </a:t>
            </a:r>
            <a:r>
              <a:rPr kumimoji="1" lang="zh-CN" altLang="en-US" sz="2800" b="1">
                <a:solidFill>
                  <a:srgbClr val="0000D6"/>
                </a:solidFill>
              </a:rPr>
              <a:t>设迭代过程</a:t>
            </a:r>
            <a:r>
              <a:rPr kumimoji="1"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 b="1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k+1</a:t>
            </a:r>
            <a:r>
              <a:rPr kumimoji="1" lang="zh-CN" altLang="en-US" sz="2800" b="1" i="1"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= </a:t>
            </a:r>
            <a:r>
              <a:rPr kumimoji="1"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(x</a:t>
            </a:r>
            <a:r>
              <a:rPr kumimoji="1" lang="en-US" altLang="zh-CN" sz="2800" b="1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kumimoji="1"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1" lang="zh-CN" altLang="en-US" sz="2800" b="1">
                <a:solidFill>
                  <a:srgbClr val="0000D6"/>
                </a:solidFill>
                <a:sym typeface="Symbol" panose="05050102010706020507" pitchFamily="18" charset="2"/>
              </a:rPr>
              <a:t>收敛于方程</a:t>
            </a:r>
            <a:r>
              <a:rPr kumimoji="1"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zh-CN" altLang="en-US" sz="2800" b="1" i="1"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= </a:t>
            </a:r>
            <a:r>
              <a:rPr kumimoji="1"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(x)</a:t>
            </a:r>
            <a:r>
              <a:rPr kumimoji="1" lang="zh-CN" altLang="en-US" sz="2800" b="1">
                <a:solidFill>
                  <a:srgbClr val="0000D6"/>
                </a:solidFill>
                <a:sym typeface="Symbol" panose="05050102010706020507" pitchFamily="18" charset="2"/>
              </a:rPr>
              <a:t>的根</a:t>
            </a:r>
            <a:r>
              <a:rPr kumimoji="1"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x*</a:t>
            </a:r>
            <a:r>
              <a:rPr kumimoji="1" lang="zh-CN" altLang="en-US" sz="2800" b="1">
                <a:solidFill>
                  <a:srgbClr val="0000D6"/>
                </a:solidFill>
                <a:sym typeface="Symbol" panose="05050102010706020507" pitchFamily="18" charset="2"/>
              </a:rPr>
              <a:t>．</a:t>
            </a:r>
            <a:r>
              <a:rPr kumimoji="1" lang="zh-CN" altLang="en-US" sz="2800" b="1">
                <a:solidFill>
                  <a:srgbClr val="0000D6"/>
                </a:solidFill>
              </a:rPr>
              <a:t>如果迭代误差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e</a:t>
            </a:r>
            <a:r>
              <a:rPr kumimoji="1" lang="en-US" altLang="zh-CN" sz="2800" b="1" i="1" baseline="-25000"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=</a:t>
            </a:r>
            <a:r>
              <a:rPr kumimoji="1"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 b="1" i="1" baseline="-25000">
                <a:latin typeface="Times New Roman" panose="02020603050405020304" pitchFamily="18" charset="0"/>
              </a:rPr>
              <a:t>k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- </a:t>
            </a:r>
            <a:r>
              <a:rPr kumimoji="1"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*</a:t>
            </a:r>
            <a:r>
              <a:rPr kumimoji="1" lang="zh-CN" altLang="en-US" sz="2800" b="1">
                <a:solidFill>
                  <a:srgbClr val="0000D6"/>
                </a:solidFill>
              </a:rPr>
              <a:t>当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k</a:t>
            </a:r>
            <a:r>
              <a:rPr kumimoji="1"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</a:t>
            </a:r>
            <a:r>
              <a:rPr kumimoji="1" lang="zh-CN" altLang="en-US" sz="2800" b="1">
                <a:solidFill>
                  <a:srgbClr val="0000D6"/>
                </a:solidFill>
                <a:sym typeface="Symbol" panose="05050102010706020507" pitchFamily="18" charset="2"/>
              </a:rPr>
              <a:t>时成立下列渐进关系式</a:t>
            </a:r>
            <a:endParaRPr kumimoji="1" lang="zh-CN" altLang="en-US" sz="2800" b="1">
              <a:solidFill>
                <a:srgbClr val="0000D6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</a:pPr>
            <a:endParaRPr kumimoji="1" lang="zh-CN" altLang="en-US" sz="2800" b="1">
              <a:solidFill>
                <a:srgbClr val="0000D6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0000D6"/>
                </a:solidFill>
              </a:rPr>
              <a:t>	则称该迭代过程是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p</a:t>
            </a:r>
            <a:r>
              <a:rPr kumimoji="1" lang="zh-CN" altLang="en-US" sz="2800" b="1">
                <a:solidFill>
                  <a:srgbClr val="0000D6"/>
                </a:solidFill>
              </a:rPr>
              <a:t>阶收敛的。特别地，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p = 1</a:t>
            </a:r>
            <a:r>
              <a:rPr kumimoji="1" lang="zh-CN" altLang="en-US" sz="2800" b="1">
                <a:solidFill>
                  <a:srgbClr val="0000D6"/>
                </a:solidFill>
              </a:rPr>
              <a:t>时</a:t>
            </a:r>
            <a:r>
              <a:rPr kumimoji="1" lang="zh-CN" altLang="en-US" sz="2800" b="1">
                <a:solidFill>
                  <a:srgbClr val="7030A0"/>
                </a:solidFill>
              </a:rPr>
              <a:t>线性收敛</a:t>
            </a:r>
            <a:r>
              <a:rPr kumimoji="1" lang="zh-CN" altLang="en-US" sz="2800" b="1">
                <a:solidFill>
                  <a:srgbClr val="0000D6"/>
                </a:solidFill>
              </a:rPr>
              <a:t>，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p &gt; 1</a:t>
            </a:r>
            <a:r>
              <a:rPr kumimoji="1" lang="zh-CN" altLang="en-US" sz="2800" b="1">
                <a:solidFill>
                  <a:srgbClr val="0000D6"/>
                </a:solidFill>
              </a:rPr>
              <a:t>时</a:t>
            </a:r>
            <a:r>
              <a:rPr kumimoji="1" lang="zh-CN" altLang="en-US" sz="2800" b="1">
                <a:solidFill>
                  <a:srgbClr val="7030A0"/>
                </a:solidFill>
              </a:rPr>
              <a:t>超线性收敛</a:t>
            </a:r>
            <a:r>
              <a:rPr kumimoji="1" lang="zh-CN" altLang="en-US" sz="2800" b="1">
                <a:solidFill>
                  <a:srgbClr val="0000D6"/>
                </a:solidFill>
              </a:rPr>
              <a:t>，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p = 2</a:t>
            </a:r>
            <a:r>
              <a:rPr kumimoji="1" lang="zh-CN" altLang="en-US" sz="2800" b="1">
                <a:solidFill>
                  <a:srgbClr val="0000D6"/>
                </a:solidFill>
              </a:rPr>
              <a:t>时</a:t>
            </a:r>
            <a:r>
              <a:rPr kumimoji="1" lang="zh-CN" altLang="en-US" sz="2800" b="1">
                <a:solidFill>
                  <a:srgbClr val="7030A0"/>
                </a:solidFill>
              </a:rPr>
              <a:t>平方收敛</a:t>
            </a:r>
            <a:r>
              <a:rPr kumimoji="1" lang="zh-CN" altLang="en-US" sz="2800" b="1">
                <a:solidFill>
                  <a:srgbClr val="0000D6"/>
                </a:solidFill>
              </a:rPr>
              <a:t>．</a:t>
            </a:r>
            <a:endParaRPr kumimoji="1" lang="zh-CN" altLang="en-US" sz="2800" b="1">
              <a:solidFill>
                <a:srgbClr val="0000D6"/>
              </a:solidFill>
            </a:endParaRPr>
          </a:p>
        </p:txBody>
      </p:sp>
      <p:graphicFrame>
        <p:nvGraphicFramePr>
          <p:cNvPr id="3277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627313" y="3644900"/>
          <a:ext cx="2287587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800100" imgH="508000" progId="Equation.DSMT4">
                  <p:embed/>
                </p:oleObj>
              </mc:Choice>
              <mc:Fallback>
                <p:oleObj name="Equation" r:id="rId1" imgW="8001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287587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5292725" y="3716338"/>
            <a:ext cx="2016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(</a:t>
            </a:r>
            <a:r>
              <a:rPr lang="zh-CN" altLang="en-US" sz="2800">
                <a:latin typeface="Times New Roman" panose="02020603050405020304" pitchFamily="18" charset="0"/>
              </a:rPr>
              <a:t>常数</a:t>
            </a:r>
            <a:r>
              <a:rPr lang="en-US" altLang="zh-CN" sz="2800" i="1">
                <a:latin typeface="Times New Roman" panose="02020603050405020304" pitchFamily="18" charset="0"/>
              </a:rPr>
              <a:t>C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altLang="zh-CN" sz="2800">
                <a:latin typeface="Times New Roman" panose="02020603050405020304" pitchFamily="18" charset="0"/>
              </a:rPr>
              <a:t>0)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50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定理</a:t>
            </a:r>
            <a:r>
              <a:rPr kumimoji="1"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对于迭代过程                  ，如果            在所求根     </a:t>
            </a:r>
            <a:endParaRPr kumimoji="1" lang="zh-CN" altLang="en-US" sz="2800" b="1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的邻近连续，并且</a:t>
            </a:r>
            <a:endParaRPr kumimoji="1" lang="zh-CN" altLang="en-US" sz="2800" b="1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>
                <a:solidFill>
                  <a:srgbClr val="0000D6"/>
                </a:solidFill>
                <a:latin typeface="Times New Roman" panose="02020603050405020304" pitchFamily="18" charset="0"/>
              </a:rPr>
              <a:t>         </a:t>
            </a:r>
            <a:r>
              <a:rPr kumimoji="1" lang="zh-CN" alt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'</a:t>
            </a:r>
            <a:r>
              <a:rPr kumimoji="1"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(x*) =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''(x*) =… = </a:t>
            </a:r>
            <a:r>
              <a:rPr kumimoji="1" lang="zh-CN" alt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en-US" altLang="zh-CN" sz="2400" b="1" i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(p-1)</a:t>
            </a:r>
            <a:r>
              <a:rPr kumimoji="1"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(x*)=0;   </a:t>
            </a:r>
            <a:r>
              <a:rPr kumimoji="1" lang="zh-CN" alt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kumimoji="1" lang="en-US" altLang="zh-CN" sz="2400" b="1" i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(p)</a:t>
            </a:r>
            <a:r>
              <a:rPr kumimoji="1"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(x*) </a:t>
            </a:r>
            <a:r>
              <a:rPr kumimoji="1"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≠ </a:t>
            </a:r>
            <a:r>
              <a:rPr kumimoji="1"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1" lang="en-US" altLang="zh-CN" sz="2800">
                <a:solidFill>
                  <a:srgbClr val="0000D6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b="1">
                <a:solidFill>
                  <a:srgbClr val="0000D6"/>
                </a:solidFill>
                <a:latin typeface="Times New Roman" panose="02020603050405020304" pitchFamily="18" charset="0"/>
              </a:rPr>
              <a:t>(6)</a:t>
            </a:r>
            <a:r>
              <a:rPr kumimoji="1" lang="en-US" altLang="zh-CN" sz="2800">
                <a:solidFill>
                  <a:srgbClr val="0000D6"/>
                </a:solidFill>
                <a:latin typeface="Times New Roman" panose="02020603050405020304" pitchFamily="18" charset="0"/>
              </a:rPr>
              <a:t>                                              </a:t>
            </a:r>
            <a:endParaRPr kumimoji="1" lang="en-US" altLang="zh-CN" sz="2800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则该迭代过程在点    邻近是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p</a:t>
            </a: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阶收敛的。</a:t>
            </a:r>
            <a:endParaRPr kumimoji="1" lang="zh-CN" altLang="en-US" sz="2800" b="1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证明：</a:t>
            </a: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由于              。据定理</a:t>
            </a:r>
            <a:r>
              <a:rPr kumimoji="1" lang="en-US" altLang="zh-CN" sz="2800" b="1">
                <a:solidFill>
                  <a:srgbClr val="0000D6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，立即可以断定迭 代过程  </a:t>
            </a:r>
            <a:endParaRPr kumimoji="1" lang="zh-CN" altLang="en-US" sz="2800" b="1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                 具有局部收敛性。再将        在根    处展开，利用条件</a:t>
            </a:r>
            <a:r>
              <a:rPr kumimoji="1" lang="en-US" altLang="zh-CN" sz="2800" b="1">
                <a:solidFill>
                  <a:srgbClr val="0000D6"/>
                </a:solidFill>
                <a:latin typeface="Times New Roman" panose="02020603050405020304" pitchFamily="18" charset="0"/>
              </a:rPr>
              <a:t>(6)</a:t>
            </a: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，则有</a:t>
            </a:r>
            <a:endParaRPr kumimoji="1" lang="zh-CN" altLang="en-US" sz="2800" b="1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注意到                  ，               由上式得</a:t>
            </a:r>
            <a:r>
              <a:rPr kumimoji="1" lang="zh-CN" altLang="en-US" sz="2800">
                <a:latin typeface="Times New Roman" panose="02020603050405020304" pitchFamily="18" charset="0"/>
              </a:rPr>
              <a:t>                                   </a:t>
            </a:r>
            <a:endParaRPr kumimoji="1" lang="zh-CN" altLang="en-US" sz="2800">
              <a:latin typeface="Times New Roman" panose="02020603050405020304" pitchFamily="18" charset="0"/>
            </a:endParaRPr>
          </a:p>
          <a:p>
            <a:pPr eaLnBrk="1" hangingPunct="1"/>
            <a:endParaRPr kumimoji="1" lang="zh-CN" altLang="en-US" sz="2800" b="1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因此对迭代误差有</a:t>
            </a:r>
            <a:r>
              <a:rPr kumimoji="1" lang="en-US" altLang="zh-CN" sz="2800" b="1">
                <a:solidFill>
                  <a:srgbClr val="0000D6"/>
                </a:solidFill>
                <a:latin typeface="Times New Roman" panose="02020603050405020304" pitchFamily="18" charset="0"/>
              </a:rPr>
              <a:t>:                  </a:t>
            </a: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。这表明迭代过程</a:t>
            </a:r>
            <a:endParaRPr kumimoji="1" lang="zh-CN" altLang="en-US" sz="2800" b="1">
              <a:solidFill>
                <a:srgbClr val="0000D6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确实为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p</a:t>
            </a:r>
            <a:r>
              <a:rPr kumimoji="1" lang="zh-CN" altLang="en-US" sz="2800" b="1">
                <a:solidFill>
                  <a:srgbClr val="0000D6"/>
                </a:solidFill>
                <a:latin typeface="Times New Roman" panose="02020603050405020304" pitchFamily="18" charset="0"/>
              </a:rPr>
              <a:t>阶收敛，证毕。</a:t>
            </a:r>
            <a:endParaRPr kumimoji="1" lang="zh-CN" altLang="en-US" sz="2800" b="1">
              <a:solidFill>
                <a:srgbClr val="0000D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3419475" y="228600"/>
          <a:ext cx="1752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787400" imgH="228600" progId="Equation.3">
                  <p:embed/>
                </p:oleObj>
              </mc:Choice>
              <mc:Fallback>
                <p:oleObj name="公式" r:id="rId1" imgW="7874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28600"/>
                        <a:ext cx="1752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3" imgW="114300" imgH="215900" progId="Equation.3">
                  <p:embed/>
                </p:oleObj>
              </mc:Choice>
              <mc:Fallback>
                <p:oleObj name="公式" r:id="rId3" imgW="1143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6156325" y="287338"/>
          <a:ext cx="10033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5" imgW="482600" imgH="228600" progId="Equation.3">
                  <p:embed/>
                </p:oleObj>
              </mc:Choice>
              <mc:Fallback>
                <p:oleObj name="公式" r:id="rId5" imgW="482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287338"/>
                        <a:ext cx="10033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7" imgW="114300" imgH="215900" progId="Equation.3">
                  <p:embed/>
                </p:oleObj>
              </mc:Choice>
              <mc:Fallback>
                <p:oleObj name="公式" r:id="rId7" imgW="114300" imgH="215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8604250" y="258763"/>
          <a:ext cx="4000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8" imgW="177800" imgH="203200" progId="Equation.3">
                  <p:embed/>
                </p:oleObj>
              </mc:Choice>
              <mc:Fallback>
                <p:oleObj name="公式" r:id="rId8" imgW="1778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258763"/>
                        <a:ext cx="4000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10" imgW="114300" imgH="215900" progId="Equation.3">
                  <p:embed/>
                </p:oleObj>
              </mc:Choice>
              <mc:Fallback>
                <p:oleObj name="公式" r:id="rId10" imgW="114300" imgH="215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11" imgW="114300" imgH="215900" progId="Equation.3">
                  <p:embed/>
                </p:oleObj>
              </mc:Choice>
              <mc:Fallback>
                <p:oleObj name="公式" r:id="rId11" imgW="1143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8" name="Object 10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12" imgW="114300" imgH="215900" progId="Equation.3">
                  <p:embed/>
                </p:oleObj>
              </mc:Choice>
              <mc:Fallback>
                <p:oleObj name="公式" r:id="rId12" imgW="114300" imgH="215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9" name="Object 11"/>
          <p:cNvGraphicFramePr>
            <a:graphicFrameLocks noChangeAspect="1"/>
          </p:cNvGraphicFramePr>
          <p:nvPr/>
        </p:nvGraphicFramePr>
        <p:xfrm>
          <a:off x="2916238" y="2203450"/>
          <a:ext cx="4000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13" imgW="177800" imgH="203200" progId="Equation.3">
                  <p:embed/>
                </p:oleObj>
              </mc:Choice>
              <mc:Fallback>
                <p:oleObj name="公式" r:id="rId13" imgW="1778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203450"/>
                        <a:ext cx="4000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0" name="Object 12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14" imgW="114300" imgH="215900" progId="Equation.3">
                  <p:embed/>
                </p:oleObj>
              </mc:Choice>
              <mc:Fallback>
                <p:oleObj name="公式" r:id="rId14" imgW="114300" imgH="215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1" name="Object 13"/>
          <p:cNvGraphicFramePr>
            <a:graphicFrameLocks noChangeAspect="1"/>
          </p:cNvGraphicFramePr>
          <p:nvPr/>
        </p:nvGraphicFramePr>
        <p:xfrm>
          <a:off x="1873250" y="2924175"/>
          <a:ext cx="119538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15" imgW="647700" imgH="203200" progId="Equation.DSMT4">
                  <p:embed/>
                </p:oleObj>
              </mc:Choice>
              <mc:Fallback>
                <p:oleObj name="Equation" r:id="rId15" imgW="647700" imgH="203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250" y="2924175"/>
                        <a:ext cx="1195388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2" name="Object 14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公式" r:id="rId17" imgW="114300" imgH="215900" progId="Equation.3">
                  <p:embed/>
                </p:oleObj>
              </mc:Choice>
              <mc:Fallback>
                <p:oleObj name="公式" r:id="rId17" imgW="114300" imgH="215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3" name="Object 15"/>
          <p:cNvGraphicFramePr>
            <a:graphicFrameLocks noChangeAspect="1"/>
          </p:cNvGraphicFramePr>
          <p:nvPr/>
        </p:nvGraphicFramePr>
        <p:xfrm>
          <a:off x="0" y="3500438"/>
          <a:ext cx="16002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公式" r:id="rId18" imgW="787400" imgH="228600" progId="Equation.3">
                  <p:embed/>
                </p:oleObj>
              </mc:Choice>
              <mc:Fallback>
                <p:oleObj name="公式" r:id="rId18" imgW="7874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00438"/>
                        <a:ext cx="160020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4" name="Object 16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公式" r:id="rId19" imgW="114300" imgH="215900" progId="Equation.3">
                  <p:embed/>
                </p:oleObj>
              </mc:Choice>
              <mc:Fallback>
                <p:oleObj name="公式" r:id="rId19" imgW="114300" imgH="215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5" name="Object 17"/>
          <p:cNvGraphicFramePr>
            <a:graphicFrameLocks noChangeAspect="1"/>
          </p:cNvGraphicFramePr>
          <p:nvPr/>
        </p:nvGraphicFramePr>
        <p:xfrm>
          <a:off x="5186363" y="3468688"/>
          <a:ext cx="762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公式" r:id="rId20" imgW="393700" imgH="228600" progId="Equation.3">
                  <p:embed/>
                </p:oleObj>
              </mc:Choice>
              <mc:Fallback>
                <p:oleObj name="公式" r:id="rId20" imgW="39370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363" y="3468688"/>
                        <a:ext cx="762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6" name="Object 18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公式" r:id="rId22" imgW="114300" imgH="215900" progId="Equation.3">
                  <p:embed/>
                </p:oleObj>
              </mc:Choice>
              <mc:Fallback>
                <p:oleObj name="公式" r:id="rId22" imgW="114300" imgH="215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7" name="Object 19"/>
          <p:cNvGraphicFramePr>
            <a:graphicFrameLocks noChangeAspect="1"/>
          </p:cNvGraphicFramePr>
          <p:nvPr/>
        </p:nvGraphicFramePr>
        <p:xfrm>
          <a:off x="2627313" y="3932238"/>
          <a:ext cx="43211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公式" r:id="rId23" imgW="2094865" imgH="444500" progId="Equation.3">
                  <p:embed/>
                </p:oleObj>
              </mc:Choice>
              <mc:Fallback>
                <p:oleObj name="公式" r:id="rId23" imgW="2094865" imgH="4445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932238"/>
                        <a:ext cx="43211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8" name="Object 20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公式" r:id="rId25" imgW="114300" imgH="215900" progId="Equation.3">
                  <p:embed/>
                </p:oleObj>
              </mc:Choice>
              <mc:Fallback>
                <p:oleObj name="公式" r:id="rId25" imgW="114300" imgH="215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9" name="Object 22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公式" r:id="rId26" imgW="114300" imgH="215900" progId="Equation.3">
                  <p:embed/>
                </p:oleObj>
              </mc:Choice>
              <mc:Fallback>
                <p:oleObj name="公式" r:id="rId26" imgW="114300" imgH="215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0" name="Object 23"/>
          <p:cNvGraphicFramePr>
            <a:graphicFrameLocks noChangeAspect="1"/>
          </p:cNvGraphicFramePr>
          <p:nvPr/>
        </p:nvGraphicFramePr>
        <p:xfrm>
          <a:off x="1116013" y="4795838"/>
          <a:ext cx="1676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公式" r:id="rId27" imgW="774065" imgH="228600" progId="Equation.3">
                  <p:embed/>
                </p:oleObj>
              </mc:Choice>
              <mc:Fallback>
                <p:oleObj name="公式" r:id="rId27" imgW="774065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795838"/>
                        <a:ext cx="1676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1" name="Object 24"/>
          <p:cNvGraphicFramePr>
            <a:graphicFrameLocks noChangeAspect="1"/>
          </p:cNvGraphicFramePr>
          <p:nvPr/>
        </p:nvGraphicFramePr>
        <p:xfrm>
          <a:off x="4514850" y="288766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公式" r:id="rId29" imgW="114300" imgH="215900" progId="Equation.3">
                  <p:embed/>
                </p:oleObj>
              </mc:Choice>
              <mc:Fallback>
                <p:oleObj name="公式" r:id="rId29" imgW="114300" imgH="2159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88766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2" name="Object 25"/>
          <p:cNvGraphicFramePr>
            <a:graphicFrameLocks noChangeAspect="1"/>
          </p:cNvGraphicFramePr>
          <p:nvPr/>
        </p:nvGraphicFramePr>
        <p:xfrm>
          <a:off x="2987675" y="4795838"/>
          <a:ext cx="14478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公式" r:id="rId30" imgW="673100" imgH="228600" progId="Equation.3">
                  <p:embed/>
                </p:oleObj>
              </mc:Choice>
              <mc:Fallback>
                <p:oleObj name="公式" r:id="rId30" imgW="67310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795838"/>
                        <a:ext cx="14478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3" name="Object 26"/>
          <p:cNvGraphicFramePr>
            <a:graphicFrameLocks noChangeAspect="1"/>
          </p:cNvGraphicFramePr>
          <p:nvPr/>
        </p:nvGraphicFramePr>
        <p:xfrm>
          <a:off x="5867400" y="4651375"/>
          <a:ext cx="3030538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公式" r:id="rId32" imgW="1828800" imgH="444500" progId="Equation.3">
                  <p:embed/>
                </p:oleObj>
              </mc:Choice>
              <mc:Fallback>
                <p:oleObj name="公式" r:id="rId32" imgW="1828800" imgH="4445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651375"/>
                        <a:ext cx="3030538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4" name="Object 27"/>
          <p:cNvGraphicFramePr>
            <a:graphicFrameLocks noChangeAspect="1"/>
          </p:cNvGraphicFramePr>
          <p:nvPr/>
        </p:nvGraphicFramePr>
        <p:xfrm>
          <a:off x="6588125" y="3500438"/>
          <a:ext cx="4000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公式" r:id="rId34" imgW="177800" imgH="203200" progId="Equation.3">
                  <p:embed/>
                </p:oleObj>
              </mc:Choice>
              <mc:Fallback>
                <p:oleObj name="公式" r:id="rId34" imgW="177800" imgH="203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500438"/>
                        <a:ext cx="4000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5" name="Object 28"/>
          <p:cNvGraphicFramePr>
            <a:graphicFrameLocks noChangeAspect="1"/>
          </p:cNvGraphicFramePr>
          <p:nvPr/>
        </p:nvGraphicFramePr>
        <p:xfrm>
          <a:off x="3059113" y="5445125"/>
          <a:ext cx="16827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Equation" r:id="rId35" imgW="1016000" imgH="457200" progId="Equation.DSMT4">
                  <p:embed/>
                </p:oleObj>
              </mc:Choice>
              <mc:Fallback>
                <p:oleObj name="Equation" r:id="rId35" imgW="1016000" imgH="457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445125"/>
                        <a:ext cx="16827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6" name="Object 29"/>
          <p:cNvGraphicFramePr>
            <a:graphicFrameLocks noChangeAspect="1"/>
          </p:cNvGraphicFramePr>
          <p:nvPr/>
        </p:nvGraphicFramePr>
        <p:xfrm>
          <a:off x="7543800" y="5661025"/>
          <a:ext cx="16002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公式" r:id="rId37" imgW="787400" imgH="228600" progId="Equation.3">
                  <p:embed/>
                </p:oleObj>
              </mc:Choice>
              <mc:Fallback>
                <p:oleObj name="公式" r:id="rId37" imgW="787400" imgH="228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661025"/>
                        <a:ext cx="16002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7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284168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C025FFD-7021-4199-AD74-F4C4251B73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i="1">
                <a:latin typeface="Times New Roman" panose="02020603050405020304" pitchFamily="18" charset="0"/>
              </a:rPr>
              <a:t>n</a:t>
            </a:r>
            <a:r>
              <a:rPr lang="zh-CN" altLang="en-US"/>
              <a:t>次插值基函数</a:t>
            </a:r>
            <a:endParaRPr lang="zh-CN" altLang="en-US"/>
          </a:p>
        </p:txBody>
      </p:sp>
      <p:pic>
        <p:nvPicPr>
          <p:cNvPr id="46083" name="Picture 4" descr="n次插值基函数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696200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68313" y="549275"/>
            <a:ext cx="76263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zh-CN" altLang="en-US" sz="3800">
                <a:solidFill>
                  <a:schemeClr val="tx2"/>
                </a:solidFill>
              </a:rPr>
              <a:t>牛顿法</a:t>
            </a:r>
            <a:r>
              <a:rPr lang="en-US" altLang="zh-CN" sz="3800">
                <a:solidFill>
                  <a:schemeClr val="tx2"/>
                </a:solidFill>
              </a:rPr>
              <a:t>(Newton-Raphson</a:t>
            </a:r>
            <a:r>
              <a:rPr lang="zh-CN" altLang="en-US" sz="3800">
                <a:solidFill>
                  <a:schemeClr val="tx2"/>
                </a:solidFill>
              </a:rPr>
              <a:t>方法</a:t>
            </a:r>
            <a:r>
              <a:rPr lang="en-US" altLang="zh-CN" sz="3800">
                <a:solidFill>
                  <a:schemeClr val="tx2"/>
                </a:solidFill>
              </a:rPr>
              <a:t>)</a:t>
            </a:r>
            <a:endParaRPr lang="zh-CN" altLang="en-US" sz="3800">
              <a:solidFill>
                <a:schemeClr val="tx2"/>
              </a:solidFill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539750" y="1747838"/>
            <a:ext cx="7781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取 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x*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附近的近似解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 baseline="-25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，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将 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 (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在 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 baseline="-25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做一阶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Taylor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展开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endParaRPr kumimoji="1" lang="en-US" altLang="zh-CN" sz="24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609600" y="2209800"/>
            <a:ext cx="8210550" cy="762000"/>
            <a:chOff x="396" y="1536"/>
            <a:chExt cx="5172" cy="480"/>
          </a:xfrm>
        </p:grpSpPr>
        <p:graphicFrame>
          <p:nvGraphicFramePr>
            <p:cNvPr id="33798" name="Object 5"/>
            <p:cNvGraphicFramePr>
              <a:graphicFrameLocks noChangeAspect="1"/>
            </p:cNvGraphicFramePr>
            <p:nvPr/>
          </p:nvGraphicFramePr>
          <p:xfrm>
            <a:off x="396" y="1536"/>
            <a:ext cx="3481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Equation" r:id="rId1" imgW="3035300" imgH="393700" progId="Equation.3">
                    <p:embed/>
                  </p:oleObj>
                </mc:Choice>
                <mc:Fallback>
                  <p:oleObj name="Equation" r:id="rId1" imgW="3035300" imgH="3937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1536"/>
                          <a:ext cx="3481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7" name="Text Box 6"/>
            <p:cNvSpPr txBox="1">
              <a:spLocks noChangeArrowheads="1"/>
            </p:cNvSpPr>
            <p:nvPr/>
          </p:nvSpPr>
          <p:spPr bwMode="auto">
            <a:xfrm>
              <a:off x="3792" y="1632"/>
              <a:ext cx="17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863600" indent="-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，</a:t>
              </a:r>
              <a:r>
                <a:rPr kumimoji="1" lang="zh-CN" altLang="en-US" sz="2400" i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 </a:t>
              </a:r>
              <a:r>
                <a:rPr kumimoji="1" lang="zh-CN" altLang="en-US" sz="2400">
                  <a:latin typeface="Times New Roman" panose="02020603050405020304" pitchFamily="18" charset="0"/>
                  <a:ea typeface="楷体_GB2312" pitchFamily="49" charset="-122"/>
                </a:rPr>
                <a:t>在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x</a:t>
              </a:r>
              <a:r>
                <a:rPr kumimoji="1" lang="en-US" altLang="zh-CN" sz="2400" baseline="-2500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r>
                <a:rPr kumimoji="1" lang="en-US" altLang="zh-CN" sz="2400"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400">
                  <a:latin typeface="Times New Roman" panose="02020603050405020304" pitchFamily="18" charset="0"/>
                  <a:ea typeface="楷体_GB2312" pitchFamily="49" charset="-122"/>
                </a:rPr>
                <a:t>和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x</a:t>
              </a:r>
              <a:r>
                <a:rPr kumimoji="1" lang="en-US" altLang="zh-CN" sz="2400"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400">
                  <a:latin typeface="Times New Roman" panose="02020603050405020304" pitchFamily="18" charset="0"/>
                  <a:ea typeface="楷体_GB2312" pitchFamily="49" charset="-122"/>
                </a:rPr>
                <a:t>之间</a:t>
              </a:r>
              <a:r>
                <a:rPr kumimoji="1" lang="en-US" altLang="zh-CN" sz="2400">
                  <a:latin typeface="Times New Roman" panose="02020603050405020304" pitchFamily="18" charset="0"/>
                  <a:ea typeface="楷体_GB2312" pitchFamily="49" charset="-122"/>
                </a:rPr>
                <a:t>.</a:t>
              </a:r>
              <a:endParaRPr kumimoji="1" lang="en-US" altLang="zh-CN" sz="24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914400" y="3124200"/>
            <a:ext cx="8105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将 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x*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 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 baseline="-25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en-US" altLang="zh-CN" sz="2400" baseline="30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看成高阶小量（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次以上的分量忽略），则有：</a:t>
            </a:r>
            <a:endParaRPr kumimoji="1" lang="zh-CN" altLang="en-US" sz="240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990600" y="3886200"/>
          <a:ext cx="42846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3" imgW="2298700" imgH="228600" progId="Equation.3">
                  <p:embed/>
                </p:oleObj>
              </mc:Choice>
              <mc:Fallback>
                <p:oleObj name="Equation" r:id="rId3" imgW="22987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886200"/>
                        <a:ext cx="42846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 noChangeAspect="1"/>
          </p:cNvGraphicFramePr>
          <p:nvPr/>
        </p:nvGraphicFramePr>
        <p:xfrm>
          <a:off x="5486400" y="3733800"/>
          <a:ext cx="25368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5" imgW="1358265" imgH="431800" progId="Equation.3">
                  <p:embed/>
                </p:oleObj>
              </mc:Choice>
              <mc:Fallback>
                <p:oleObj name="Equation" r:id="rId5" imgW="1358265" imgH="431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733800"/>
                        <a:ext cx="2536825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762000" y="5181600"/>
            <a:ext cx="708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93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93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93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93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93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93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93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93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93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只要 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</a:t>
            </a:r>
            <a:r>
              <a:rPr kumimoji="1" lang="en-US" altLang="zh-CN" sz="2400" baseline="30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，每一步迭代都有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f 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'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( 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 i="1" baseline="-25000">
                <a:latin typeface="Times New Roman" panose="02020603050405020304" pitchFamily="18" charset="0"/>
                <a:ea typeface="楷体_GB2312" pitchFamily="49" charset="-122"/>
              </a:rPr>
              <a:t>k 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 0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 而 且 ，</a:t>
            </a:r>
            <a:endParaRPr kumimoji="1" lang="zh-CN" altLang="en-US" sz="24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8203" name="Object 11"/>
          <p:cNvGraphicFramePr>
            <a:graphicFrameLocks noChangeAspect="1"/>
          </p:cNvGraphicFramePr>
          <p:nvPr/>
        </p:nvGraphicFramePr>
        <p:xfrm>
          <a:off x="1143000" y="5791200"/>
          <a:ext cx="243363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7" imgW="787400" imgH="279400" progId="Equation.3">
                  <p:embed/>
                </p:oleObj>
              </mc:Choice>
              <mc:Fallback>
                <p:oleObj name="Equation" r:id="rId7" imgW="787400" imgH="279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791200"/>
                        <a:ext cx="2433638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3810000" y="5791200"/>
            <a:ext cx="3395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，则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就是 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 (</a:t>
            </a:r>
            <a:r>
              <a:rPr kumimoji="1"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400">
                <a:latin typeface="Times New Roman" panose="02020603050405020304" pitchFamily="18" charset="0"/>
                <a:ea typeface="楷体_GB2312" pitchFamily="49" charset="-122"/>
              </a:rPr>
              <a:t>的根。 </a:t>
            </a:r>
            <a:endParaRPr kumimoji="1" lang="zh-CN" altLang="en-US" sz="24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7" name="Group 13"/>
          <p:cNvGrpSpPr/>
          <p:nvPr/>
        </p:nvGrpSpPr>
        <p:grpSpPr bwMode="auto">
          <a:xfrm>
            <a:off x="2914650" y="4419600"/>
            <a:ext cx="4102100" cy="736600"/>
            <a:chOff x="1836" y="2784"/>
            <a:chExt cx="2584" cy="464"/>
          </a:xfrm>
        </p:grpSpPr>
        <p:graphicFrame>
          <p:nvGraphicFramePr>
            <p:cNvPr id="33797" name="Object 14"/>
            <p:cNvGraphicFramePr>
              <a:graphicFrameLocks noChangeAspect="1"/>
            </p:cNvGraphicFramePr>
            <p:nvPr/>
          </p:nvGraphicFramePr>
          <p:xfrm>
            <a:off x="1836" y="2784"/>
            <a:ext cx="132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Equation" r:id="rId9" imgW="1104900" imgH="431800" progId="Equation.DSMT4">
                    <p:embed/>
                  </p:oleObj>
                </mc:Choice>
                <mc:Fallback>
                  <p:oleObj name="Equation" r:id="rId9" imgW="1104900" imgH="4318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2784"/>
                          <a:ext cx="132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6" name="Text Box 15"/>
            <p:cNvSpPr txBox="1">
              <a:spLocks noChangeArrowheads="1"/>
            </p:cNvSpPr>
            <p:nvPr/>
          </p:nvSpPr>
          <p:spPr bwMode="auto">
            <a:xfrm>
              <a:off x="4080" y="2832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anose="02020603050405020304" pitchFamily="18" charset="0"/>
                </a:rPr>
                <a:t>(*)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229BFC-DC5F-45EF-84A3-D58FA30FCBB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牛顿迭代法的收敛速度</a:t>
            </a:r>
            <a:endParaRPr lang="zh-CN" altLang="en-US"/>
          </a:p>
        </p:txBody>
      </p:sp>
      <p:sp>
        <p:nvSpPr>
          <p:cNvPr id="30723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r>
              <a:rPr lang="zh-CN" altLang="en-US"/>
              <a:t>结论：</a:t>
            </a:r>
            <a:r>
              <a:rPr lang="zh-CN" altLang="en-US" b="1">
                <a:solidFill>
                  <a:srgbClr val="7030A0"/>
                </a:solidFill>
              </a:rPr>
              <a:t>单根</a:t>
            </a:r>
            <a:r>
              <a:rPr lang="zh-CN" altLang="en-US"/>
              <a:t>方程的牛顿迭代法是平方收敛的</a:t>
            </a:r>
            <a:endParaRPr lang="zh-CN" altLang="en-US"/>
          </a:p>
        </p:txBody>
      </p:sp>
      <p:graphicFrame>
        <p:nvGraphicFramePr>
          <p:cNvPr id="30724" name="Object 9"/>
          <p:cNvGraphicFramePr>
            <a:graphicFrameLocks noChangeAspect="1"/>
          </p:cNvGraphicFramePr>
          <p:nvPr/>
        </p:nvGraphicFramePr>
        <p:xfrm>
          <a:off x="684213" y="2997200"/>
          <a:ext cx="7439025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3759200" imgH="998855" progId="Equation.3">
                  <p:embed/>
                </p:oleObj>
              </mc:Choice>
              <mc:Fallback>
                <p:oleObj name="公式" r:id="rId1" imgW="3759200" imgH="998855" progId="Equation.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997200"/>
                        <a:ext cx="7439025" cy="221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>
            <a:off x="4859338" y="4724400"/>
            <a:ext cx="720725" cy="0"/>
          </a:xfrm>
          <a:prstGeom prst="line">
            <a:avLst/>
          </a:prstGeom>
          <a:noFill/>
          <a:ln w="57150" algn="ctr">
            <a:solidFill>
              <a:srgbClr val="7030A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直接箭头连接符 9"/>
          <p:cNvCxnSpPr>
            <a:cxnSpLocks noChangeShapeType="1"/>
          </p:cNvCxnSpPr>
          <p:nvPr/>
        </p:nvCxnSpPr>
        <p:spPr bwMode="auto">
          <a:xfrm rot="16200000" flipH="1">
            <a:off x="2701132" y="2132806"/>
            <a:ext cx="2374900" cy="2376487"/>
          </a:xfrm>
          <a:prstGeom prst="straightConnector1">
            <a:avLst/>
          </a:prstGeom>
          <a:noFill/>
          <a:ln w="38100" algn="ctr">
            <a:solidFill>
              <a:srgbClr val="7030A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5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5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5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5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5DB9425-DE17-4685-804F-943B46B9B658}" type="slidenum">
              <a:rPr lang="zh-CN" altLang="en-US" sz="1000" b="0" smtClean="0">
                <a:solidFill>
                  <a:schemeClr val="tx1"/>
                </a:solidFill>
              </a:rPr>
            </a:fld>
            <a:endParaRPr lang="en-US" altLang="zh-CN" sz="10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6627" name="Object 4"/>
          <p:cNvGraphicFramePr>
            <a:graphicFrameLocks noChangeAspect="1"/>
          </p:cNvGraphicFramePr>
          <p:nvPr/>
        </p:nvGraphicFramePr>
        <p:xfrm>
          <a:off x="1714500" y="1052513"/>
          <a:ext cx="477678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2070100" imgH="228600" progId="">
                  <p:embed/>
                </p:oleObj>
              </mc:Choice>
              <mc:Fallback>
                <p:oleObj name="Equation" r:id="rId1" imgW="2070100" imgH="2286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1052513"/>
                        <a:ext cx="4776788" cy="528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0" y="1831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6629" name="Object 6"/>
          <p:cNvGraphicFramePr>
            <a:graphicFrameLocks noChangeAspect="1"/>
          </p:cNvGraphicFramePr>
          <p:nvPr/>
        </p:nvGraphicFramePr>
        <p:xfrm>
          <a:off x="622300" y="2338388"/>
          <a:ext cx="3716338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3" imgW="2133600" imgH="1587500" progId="">
                  <p:embed/>
                </p:oleObj>
              </mc:Choice>
              <mc:Fallback>
                <p:oleObj name="Equation" r:id="rId3" imgW="2133600" imgH="15875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2338388"/>
                        <a:ext cx="3716338" cy="2765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7"/>
          <p:cNvGraphicFramePr>
            <a:graphicFrameLocks noChangeAspect="1"/>
          </p:cNvGraphicFramePr>
          <p:nvPr/>
        </p:nvGraphicFramePr>
        <p:xfrm>
          <a:off x="1593850" y="1758950"/>
          <a:ext cx="37258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5" imgW="1562100" imgH="241300" progId="">
                  <p:embed/>
                </p:oleObj>
              </mc:Choice>
              <mc:Fallback>
                <p:oleObj name="Equation" r:id="rId5" imgW="1562100" imgH="2413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758950"/>
                        <a:ext cx="3725863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3714750"/>
            <a:ext cx="10985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1000">
                <a:latin typeface="Times New Roman" panose="02020603050405020304" pitchFamily="18" charset="0"/>
              </a:rPr>
              <a:t>	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6632" name="Object 9"/>
          <p:cNvGraphicFramePr>
            <a:graphicFrameLocks noChangeAspect="1"/>
          </p:cNvGraphicFramePr>
          <p:nvPr/>
        </p:nvGraphicFramePr>
        <p:xfrm>
          <a:off x="3452813" y="4654550"/>
          <a:ext cx="4759325" cy="220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7" imgW="2032000" imgH="939800" progId="">
                  <p:embed/>
                </p:oleObj>
              </mc:Choice>
              <mc:Fallback>
                <p:oleObj name="Equation" r:id="rId7" imgW="2032000" imgH="93980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813" y="4654550"/>
                        <a:ext cx="4759325" cy="220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3" name="Rectangle 10"/>
          <p:cNvSpPr>
            <a:spLocks noChangeArrowheads="1"/>
          </p:cNvSpPr>
          <p:nvPr/>
        </p:nvSpPr>
        <p:spPr bwMode="auto">
          <a:xfrm>
            <a:off x="0" y="4813300"/>
            <a:ext cx="2095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800">
                <a:latin typeface="Times New Roman" panose="02020603050405020304" pitchFamily="18" charset="0"/>
              </a:rPr>
              <a:t> 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6634" name="Rectangle 11"/>
          <p:cNvSpPr>
            <a:spLocks noChangeArrowheads="1"/>
          </p:cNvSpPr>
          <p:nvPr/>
        </p:nvSpPr>
        <p:spPr bwMode="auto">
          <a:xfrm>
            <a:off x="4500563" y="3284538"/>
            <a:ext cx="2833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雅可比</a:t>
            </a:r>
            <a:r>
              <a:rPr kumimoji="1"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(Jacobi)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矩阵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6635" name="Rectangle 12"/>
          <p:cNvSpPr>
            <a:spLocks noChangeArrowheads="1"/>
          </p:cNvSpPr>
          <p:nvPr/>
        </p:nvSpPr>
        <p:spPr bwMode="auto">
          <a:xfrm>
            <a:off x="1692275" y="979488"/>
            <a:ext cx="4824413" cy="720725"/>
          </a:xfrm>
          <a:prstGeom prst="rect">
            <a:avLst/>
          </a:prstGeom>
          <a:noFill/>
          <a:ln w="57150" cmpd="thinThick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6" name="Rectangle 13"/>
          <p:cNvSpPr>
            <a:spLocks noChangeArrowheads="1"/>
          </p:cNvSpPr>
          <p:nvPr/>
        </p:nvSpPr>
        <p:spPr bwMode="auto">
          <a:xfrm>
            <a:off x="250825" y="188913"/>
            <a:ext cx="7772400" cy="58737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500" b="1">
                <a:solidFill>
                  <a:srgbClr val="FF0000"/>
                </a:solidFill>
              </a:rPr>
              <a:t>将</a:t>
            </a:r>
            <a:r>
              <a:rPr lang="en-US" altLang="zh-CN" sz="2500" b="1" i="1">
                <a:solidFill>
                  <a:srgbClr val="FF0000"/>
                </a:solidFill>
              </a:rPr>
              <a:t>N-R</a:t>
            </a:r>
            <a:r>
              <a:rPr lang="zh-CN" altLang="en-US" sz="2500" b="1">
                <a:solidFill>
                  <a:srgbClr val="FF0000"/>
                </a:solidFill>
              </a:rPr>
              <a:t>法推广到高阶</a:t>
            </a:r>
            <a:endParaRPr lang="zh-CN" altLang="en-US" sz="2500" b="1">
              <a:solidFill>
                <a:srgbClr val="FF0000"/>
              </a:solidFill>
            </a:endParaRPr>
          </a:p>
        </p:txBody>
      </p:sp>
      <p:sp>
        <p:nvSpPr>
          <p:cNvPr id="2663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A307C01-89F3-4A8E-93A4-91B9C805868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  <p:pic>
        <p:nvPicPr>
          <p:cNvPr id="34818" name="Picture 2" descr="C:\Users\fofo\AppData\Local\Microsoft\Windows\Temporary Internet Files\Content.IE5\GO9ERVFW\MC900434475[1].wm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6506387" cy="257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一个重要的结论</a:t>
            </a:r>
            <a:endParaRPr lang="zh-CN" altLang="en-US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153400" cy="4411662"/>
          </a:xfrm>
        </p:spPr>
        <p:txBody>
          <a:bodyPr/>
          <a:lstStyle/>
          <a:p>
            <a:pPr eaLnBrk="1" hangingPunct="1"/>
            <a:r>
              <a:rPr lang="zh-CN" altLang="en-US" sz="2600"/>
              <a:t>在上述特例中，最特的一个：</a:t>
            </a:r>
            <a:endParaRPr lang="zh-CN" altLang="en-US" sz="2600"/>
          </a:p>
        </p:txBody>
      </p:sp>
      <p:pic>
        <p:nvPicPr>
          <p:cNvPr id="7173" name="Picture 4" descr="二次插值基函数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7"/>
          <a:stretch>
            <a:fillRect/>
          </a:stretch>
        </p:blipFill>
        <p:spPr bwMode="auto">
          <a:xfrm>
            <a:off x="1981200" y="3733800"/>
            <a:ext cx="51133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70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3048000" y="2286000"/>
          <a:ext cx="2667000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2" imgW="723900" imgH="431800" progId="Equation.3">
                  <p:embed/>
                </p:oleObj>
              </mc:Choice>
              <mc:Fallback>
                <p:oleObj name="公式" r:id="rId2" imgW="7239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286000"/>
                        <a:ext cx="2667000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5E0D9-B4B8-403B-BF2E-2BEB767008B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拉格朗日插值多项式</a:t>
            </a:r>
            <a:endParaRPr lang="zh-CN" altLang="en-US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153400" cy="4411662"/>
          </a:xfrm>
        </p:spPr>
        <p:txBody>
          <a:bodyPr/>
          <a:lstStyle/>
          <a:p>
            <a:pPr eaLnBrk="1" hangingPunct="1"/>
            <a:r>
              <a:rPr lang="zh-CN" altLang="en-US" sz="2600"/>
              <a:t>基于上述的</a:t>
            </a:r>
            <a:r>
              <a:rPr lang="en-US" altLang="zh-CN" sz="2600" b="1" i="1">
                <a:latin typeface="Times New Roman" panose="02020603050405020304" pitchFamily="18" charset="0"/>
              </a:rPr>
              <a:t>n</a:t>
            </a:r>
            <a:r>
              <a:rPr lang="zh-CN" altLang="en-US" sz="2600"/>
              <a:t>次插值基函数，可得到相应的</a:t>
            </a:r>
            <a:r>
              <a:rPr lang="en-US" altLang="zh-CN" sz="2600" b="1" i="1">
                <a:latin typeface="Times New Roman" panose="02020603050405020304" pitchFamily="18" charset="0"/>
              </a:rPr>
              <a:t>n</a:t>
            </a:r>
            <a:r>
              <a:rPr lang="zh-CN" altLang="en-US" sz="2600"/>
              <a:t>次多项式插值函数，即</a:t>
            </a:r>
            <a:r>
              <a:rPr lang="zh-CN" altLang="en-US" sz="2600">
                <a:solidFill>
                  <a:srgbClr val="990033"/>
                </a:solidFill>
              </a:rPr>
              <a:t>拉格朗日插值多项式</a:t>
            </a:r>
            <a:r>
              <a:rPr lang="zh-CN" altLang="en-US" sz="2600"/>
              <a:t>：</a:t>
            </a:r>
            <a:endParaRPr lang="zh-CN" altLang="en-US" sz="2600"/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667000" y="2667000"/>
          <a:ext cx="24384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143000" imgH="431800" progId="Equation.3">
                  <p:embed/>
                </p:oleObj>
              </mc:Choice>
              <mc:Fallback>
                <p:oleObj name="公式" r:id="rId1" imgW="11430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667000"/>
                        <a:ext cx="243840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6" descr="拉格朗日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731520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5E0D9-B4B8-403B-BF2E-2BEB767008B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拉格朗日插值余项</a:t>
            </a:r>
            <a:endParaRPr lang="zh-CN" altLang="en-US"/>
          </a:p>
        </p:txBody>
      </p:sp>
      <p:graphicFrame>
        <p:nvGraphicFramePr>
          <p:cNvPr id="2355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962400" y="5257800"/>
          <a:ext cx="3251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3251200" imgH="355600" progId="Equation.DSMT4">
                  <p:embed/>
                </p:oleObj>
              </mc:Choice>
              <mc:Fallback>
                <p:oleObj name="Equation" r:id="rId1" imgW="3251200" imgH="355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257800"/>
                        <a:ext cx="32512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6" name="Picture 7" descr="余项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7924800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E23F76-0E45-4EE9-BCC5-B918DD8BEF4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均差的定义</a:t>
            </a:r>
            <a:endParaRPr lang="zh-CN" altLang="en-US"/>
          </a:p>
        </p:txBody>
      </p:sp>
      <p:pic>
        <p:nvPicPr>
          <p:cNvPr id="47107" name="Picture 3" descr="均差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7724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牛顿均差插值多项式</a:t>
            </a: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牛顿插值公式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余项（与拉格朗日插值余项等价）</a:t>
            </a:r>
            <a:endParaRPr lang="zh-CN" altLang="en-US"/>
          </a:p>
        </p:txBody>
      </p:sp>
      <p:pic>
        <p:nvPicPr>
          <p:cNvPr id="48132" name="Picture 4" descr="牛顿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69342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5" descr="牛顿余项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800600"/>
            <a:ext cx="74676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均差的性质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/>
              <a:lstStyle/>
              <a:p>
                <a:pPr eaLnBrk="1" hangingPunct="1"/>
                <a:r>
                  <a:rPr lang="zh-CN" altLang="en-US" b="1" dirty="0">
                    <a:solidFill>
                      <a:schemeClr val="folHlink"/>
                    </a:solidFill>
                  </a:rPr>
                  <a:t>对称性</a:t>
                </a:r>
                <a:r>
                  <a:rPr lang="zh-CN" altLang="en-US" dirty="0"/>
                  <a:t>：均差与节点的排列次序无关</a:t>
                </a:r>
                <a:endParaRPr lang="zh-CN" altLang="en-US" dirty="0"/>
              </a:p>
              <a:p>
                <a:pPr eaLnBrk="1" hangingPunct="1"/>
                <a:endParaRPr lang="zh-CN" altLang="en-US" dirty="0"/>
              </a:p>
              <a:p>
                <a:pPr eaLnBrk="1" hangingPunct="1"/>
                <a:endParaRPr lang="zh-CN" altLang="en-US" dirty="0"/>
              </a:p>
              <a:p>
                <a:pPr eaLnBrk="1" hangingPunct="1"/>
                <a:r>
                  <a:rPr lang="zh-CN" altLang="en-US" dirty="0"/>
                  <a:t>基于对称性，可得均差的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改进</a:t>
                </a:r>
                <a:r>
                  <a:rPr lang="zh-CN" altLang="en-US" dirty="0"/>
                  <a:t>表达式</a:t>
                </a:r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r>
                  <a:rPr lang="zh-CN" altLang="en-US" dirty="0"/>
                  <a:t>与</a:t>
                </a:r>
                <a:r>
                  <a:rPr lang="en-US" altLang="zh-CN" b="1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阶导</a:t>
                </a:r>
                <a:r>
                  <a:rPr lang="zh-CN" altLang="en-US" dirty="0"/>
                  <a:t>的关系</a:t>
                </a:r>
                <a:endParaRPr lang="en-US" altLang="zh-CN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  <a:ea typeface="Cambria Math" panose="02040503050406030204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  <a:ea typeface="Cambria Math" panose="02040503050406030204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/>
                                  <a:ea typeface="Cambria Math" panose="02040503050406030204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/>
                            </a:rPr>
                            <m:t>𝜉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</a:rPr>
                            <m:t>!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/>
                        </a:rPr>
                        <m:t>,  </m:t>
                      </m:r>
                      <m:r>
                        <a:rPr lang="zh-CN" altLang="en-US" b="0" i="1" smtClean="0">
                          <a:latin typeface="Cambria Math" panose="02040503050406030204"/>
                        </a:rPr>
                        <m:t>𝜉𝜖</m:t>
                      </m:r>
                      <m:r>
                        <a:rPr lang="en-US" altLang="zh-CN" b="0" i="1" smtClean="0">
                          <a:latin typeface="Cambria Math" panose="02040503050406030204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3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8" name="Picture 4" descr="对称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95500"/>
            <a:ext cx="6324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均差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71628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8D3EA59-AB29-4E98-881F-93442B10ADA6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编程实现</a:t>
            </a:r>
            <a:endParaRPr lang="zh-CN" altLang="en-US"/>
          </a:p>
        </p:txBody>
      </p:sp>
      <p:pic>
        <p:nvPicPr>
          <p:cNvPr id="50179" name="Picture 3" descr="编程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6" y="1981200"/>
            <a:ext cx="9037174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规则的埃尔米特</a:t>
            </a:r>
            <a:r>
              <a:rPr lang="en-US" altLang="zh-CN" dirty="0"/>
              <a:t>(</a:t>
            </a:r>
            <a:r>
              <a:rPr lang="en-US" altLang="zh-CN" b="1" dirty="0" err="1"/>
              <a:t>Hermite</a:t>
            </a:r>
            <a:r>
              <a:rPr lang="en-US" altLang="zh-CN" b="1" dirty="0"/>
              <a:t>)</a:t>
            </a:r>
            <a:r>
              <a:rPr lang="zh-CN" altLang="en-US" dirty="0"/>
              <a:t>插值</a:t>
            </a:r>
            <a:endParaRPr lang="zh-CN" alt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还是多项式插值，还是</a:t>
            </a:r>
            <a:r>
              <a:rPr lang="en-US" altLang="zh-CN" b="1" i="1">
                <a:latin typeface="Times New Roman" panose="02020603050405020304" pitchFamily="18" charset="0"/>
              </a:rPr>
              <a:t>n+1</a:t>
            </a:r>
            <a:r>
              <a:rPr lang="zh-CN" altLang="en-US"/>
              <a:t>个插值节点</a:t>
            </a:r>
            <a:endParaRPr lang="zh-CN" altLang="en-US"/>
          </a:p>
          <a:p>
            <a:pPr eaLnBrk="1" hangingPunct="1"/>
            <a:r>
              <a:rPr lang="zh-CN" altLang="en-US"/>
              <a:t>条件增加到</a:t>
            </a:r>
            <a:r>
              <a:rPr lang="en-US" altLang="zh-CN" b="1" i="1">
                <a:latin typeface="Times New Roman" panose="02020603050405020304" pitchFamily="18" charset="0"/>
              </a:rPr>
              <a:t>2n+2</a:t>
            </a:r>
            <a:r>
              <a:rPr lang="zh-CN" altLang="en-US"/>
              <a:t>个</a:t>
            </a:r>
            <a:endParaRPr lang="zh-CN" altLang="en-US"/>
          </a:p>
          <a:p>
            <a:pPr lvl="1" eaLnBrk="1" hangingPunct="1"/>
            <a:r>
              <a:rPr lang="en-US" altLang="zh-CN" b="1" i="1">
                <a:latin typeface="Times New Roman" panose="02020603050405020304" pitchFamily="18" charset="0"/>
              </a:rPr>
              <a:t>n+1</a:t>
            </a:r>
            <a:r>
              <a:rPr lang="zh-CN" altLang="en-US"/>
              <a:t>个插值节点的函数值</a:t>
            </a:r>
            <a:endParaRPr lang="zh-CN" altLang="en-US"/>
          </a:p>
          <a:p>
            <a:pPr lvl="1" eaLnBrk="1" hangingPunct="1"/>
            <a:r>
              <a:rPr lang="en-US" altLang="zh-CN" b="1" i="1">
                <a:latin typeface="Times New Roman" panose="02020603050405020304" pitchFamily="18" charset="0"/>
              </a:rPr>
              <a:t>n+1</a:t>
            </a:r>
            <a:r>
              <a:rPr lang="zh-CN" altLang="en-US"/>
              <a:t>个插值节点的导数值</a:t>
            </a:r>
            <a:endParaRPr lang="zh-CN" altLang="en-US"/>
          </a:p>
          <a:p>
            <a:pPr eaLnBrk="1" hangingPunct="1"/>
            <a:r>
              <a:rPr lang="zh-CN" altLang="en-US"/>
              <a:t>可以确定的多项式次数增加到</a:t>
            </a:r>
            <a:r>
              <a:rPr lang="en-US" altLang="zh-CN" b="1" i="1">
                <a:latin typeface="Times New Roman" panose="02020603050405020304" pitchFamily="18" charset="0"/>
              </a:rPr>
              <a:t>2n+1</a:t>
            </a:r>
            <a:r>
              <a:rPr lang="zh-CN" altLang="en-US"/>
              <a:t>次</a:t>
            </a:r>
            <a:endParaRPr lang="zh-CN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 b="1" i="1">
                <a:latin typeface="Times New Roman" panose="02020603050405020304" pitchFamily="18" charset="0"/>
              </a:rPr>
              <a:t>H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2n+1</a:t>
            </a:r>
            <a:r>
              <a:rPr lang="en-US" altLang="zh-CN" b="1" i="1">
                <a:latin typeface="Times New Roman" panose="02020603050405020304" pitchFamily="18" charset="0"/>
              </a:rPr>
              <a:t>(x)=a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0</a:t>
            </a:r>
            <a:r>
              <a:rPr lang="en-US" altLang="zh-CN" b="1" i="1">
                <a:latin typeface="Times New Roman" panose="02020603050405020304" pitchFamily="18" charset="0"/>
              </a:rPr>
              <a:t>+a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1</a:t>
            </a:r>
            <a:r>
              <a:rPr lang="en-US" altLang="zh-CN" b="1" i="1">
                <a:latin typeface="Times New Roman" panose="02020603050405020304" pitchFamily="18" charset="0"/>
              </a:rPr>
              <a:t>x+…+a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2n+1</a:t>
            </a:r>
            <a:r>
              <a:rPr lang="en-US" altLang="zh-CN" b="1" i="1">
                <a:latin typeface="Times New Roman" panose="02020603050405020304" pitchFamily="18" charset="0"/>
              </a:rPr>
              <a:t>x</a:t>
            </a:r>
            <a:r>
              <a:rPr lang="en-US" altLang="zh-CN" b="1" i="1" baseline="30000">
                <a:latin typeface="Times New Roman" panose="02020603050405020304" pitchFamily="18" charset="0"/>
              </a:rPr>
              <a:t>2n+1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考试内容</a:t>
            </a:r>
            <a:endParaRPr lang="zh-CN" altLang="en-US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第一章 绪论（误差）</a:t>
            </a:r>
            <a:endParaRPr lang="en-US" altLang="zh-CN"/>
          </a:p>
          <a:p>
            <a:pPr eaLnBrk="1" hangingPunct="1"/>
            <a:r>
              <a:rPr lang="zh-CN" altLang="en-US"/>
              <a:t>第二章 插值</a:t>
            </a:r>
            <a:endParaRPr lang="en-US" altLang="zh-CN"/>
          </a:p>
          <a:p>
            <a:pPr eaLnBrk="1" hangingPunct="1"/>
            <a:r>
              <a:rPr lang="zh-CN" altLang="en-US"/>
              <a:t>第三章 逼近与拟合</a:t>
            </a:r>
            <a:endParaRPr lang="en-US" altLang="zh-CN"/>
          </a:p>
          <a:p>
            <a:pPr eaLnBrk="1" hangingPunct="1"/>
            <a:r>
              <a:rPr lang="zh-CN" altLang="en-US"/>
              <a:t>第四章 积分</a:t>
            </a:r>
            <a:endParaRPr lang="en-US" altLang="zh-CN"/>
          </a:p>
          <a:p>
            <a:pPr eaLnBrk="1" hangingPunct="1"/>
            <a:r>
              <a:rPr lang="zh-CN" altLang="en-US"/>
              <a:t>第五章 分解法求解方程组</a:t>
            </a:r>
            <a:endParaRPr lang="en-US" altLang="zh-CN"/>
          </a:p>
          <a:p>
            <a:pPr eaLnBrk="1" hangingPunct="1"/>
            <a:r>
              <a:rPr lang="zh-CN" altLang="en-US"/>
              <a:t>第六章 迭代法求解方程组</a:t>
            </a:r>
            <a:endParaRPr lang="en-US" altLang="zh-CN"/>
          </a:p>
          <a:p>
            <a:pPr eaLnBrk="1" hangingPunct="1"/>
            <a:r>
              <a:rPr lang="zh-CN" altLang="en-US"/>
              <a:t>第七章 非线性方程求解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基本思想类似拉格朗日法</a:t>
            </a:r>
            <a:endParaRPr lang="zh-CN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用插值基函数的线性组合表示</a:t>
            </a:r>
            <a:endParaRPr lang="zh-CN" altLang="en-US"/>
          </a:p>
          <a:p>
            <a:pPr eaLnBrk="1" hangingPunct="1"/>
            <a:r>
              <a:rPr lang="zh-CN" altLang="en-US"/>
              <a:t>每个插值基函数都是</a:t>
            </a:r>
            <a:r>
              <a:rPr lang="en-US" altLang="zh-CN" b="1" i="1">
                <a:latin typeface="Times New Roman" panose="02020603050405020304" pitchFamily="18" charset="0"/>
              </a:rPr>
              <a:t>2n+1</a:t>
            </a:r>
            <a:r>
              <a:rPr lang="zh-CN" altLang="en-US"/>
              <a:t>次的多项式</a:t>
            </a:r>
            <a:endParaRPr lang="zh-CN" altLang="en-US"/>
          </a:p>
          <a:p>
            <a:pPr eaLnBrk="1" hangingPunct="1"/>
            <a:r>
              <a:rPr lang="zh-CN" altLang="en-US"/>
              <a:t>每个插值点对应</a:t>
            </a:r>
            <a:r>
              <a:rPr lang="en-US" altLang="zh-CN" b="1" i="1">
                <a:solidFill>
                  <a:schemeClr val="bg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/>
              <a:t>个插值基函数</a:t>
            </a:r>
            <a:endParaRPr lang="zh-CN" altLang="en-US"/>
          </a:p>
          <a:p>
            <a:pPr lvl="1" eaLnBrk="1" hangingPunct="1"/>
            <a:r>
              <a:rPr lang="zh-CN" altLang="en-US"/>
              <a:t>一个插值基函数用来满足</a:t>
            </a:r>
            <a:r>
              <a:rPr lang="zh-CN" altLang="en-US">
                <a:solidFill>
                  <a:srgbClr val="FF0000"/>
                </a:solidFill>
              </a:rPr>
              <a:t>函数值</a:t>
            </a:r>
            <a:r>
              <a:rPr lang="zh-CN" altLang="en-US"/>
              <a:t>要求</a:t>
            </a:r>
            <a:endParaRPr lang="zh-CN" altLang="en-US"/>
          </a:p>
          <a:p>
            <a:pPr lvl="1" eaLnBrk="1" hangingPunct="1"/>
            <a:r>
              <a:rPr lang="zh-CN" altLang="en-US"/>
              <a:t>一个插值基函数用来满足</a:t>
            </a:r>
            <a:r>
              <a:rPr lang="zh-CN" altLang="en-US">
                <a:solidFill>
                  <a:srgbClr val="FF0000"/>
                </a:solidFill>
              </a:rPr>
              <a:t>导数值</a:t>
            </a:r>
            <a:r>
              <a:rPr lang="zh-CN" altLang="en-US"/>
              <a:t>要求</a:t>
            </a:r>
            <a:endParaRPr lang="zh-CN" altLang="en-US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876800"/>
            <a:ext cx="51816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埃尔米特插值的构成</a:t>
            </a:r>
            <a:endParaRPr lang="zh-CN" altLang="en-US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如果获得了满足上述条件的插值基函数，则可构成插值多项式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其中的线性系数为</a:t>
            </a:r>
            <a:endParaRPr lang="zh-CN" altLang="en-US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914400" y="3124200"/>
          <a:ext cx="4876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2374900" imgH="457200" progId="Equation.DSMT4">
                  <p:embed/>
                </p:oleObj>
              </mc:Choice>
              <mc:Fallback>
                <p:oleObj name="" r:id="rId1" imgW="23749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48768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876800"/>
            <a:ext cx="5791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埃尔米特插值公式</a:t>
            </a:r>
            <a:endParaRPr lang="zh-CN" altLang="en-US"/>
          </a:p>
        </p:txBody>
      </p:sp>
      <p:pic>
        <p:nvPicPr>
          <p:cNvPr id="9221" name="Picture 4" descr="公式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64770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447800" y="4343400"/>
          <a:ext cx="48006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2374900" imgH="457200" progId="Equation.DSMT4">
                  <p:embed/>
                </p:oleObj>
              </mc:Choice>
              <mc:Fallback>
                <p:oleObj name="" r:id="rId2" imgW="23749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343400"/>
                        <a:ext cx="4800600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Rectangle 8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447800" y="5562600"/>
          <a:ext cx="52578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2959100" imgH="457200" progId="Equation.DSMT4">
                  <p:embed/>
                </p:oleObj>
              </mc:Choice>
              <mc:Fallback>
                <p:oleObj name="" r:id="rId4" imgW="29591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562600"/>
                        <a:ext cx="5257800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两点三次埃尔米特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5161" y="1524000"/>
                <a:ext cx="8229600" cy="3886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161" y="1524000"/>
                <a:ext cx="8229600" cy="3886200"/>
              </a:xfrm>
              <a:blipFill rotWithShape="1">
                <a:blip r:embed="rId1"/>
                <a:stretch>
                  <a:fillRect l="-4" r="4" b="-30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ABBA28-6EBA-41DB-9C52-CFCE009A01A5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多项式插值问题综合</a:t>
            </a:r>
            <a:endParaRPr lang="zh-CN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拉格朗日：基函数线性组合</a:t>
            </a:r>
            <a:endParaRPr lang="zh-CN" altLang="en-US"/>
          </a:p>
          <a:p>
            <a:pPr eaLnBrk="1" hangingPunct="1"/>
            <a:r>
              <a:rPr lang="zh-CN" altLang="en-US"/>
              <a:t>牛顿：均差做多项式系数</a:t>
            </a:r>
            <a:endParaRPr lang="zh-CN" altLang="en-US"/>
          </a:p>
          <a:p>
            <a:pPr eaLnBrk="1" hangingPunct="1"/>
            <a:r>
              <a:rPr lang="zh-CN" altLang="en-US"/>
              <a:t>等间距牛顿：差分代替均差</a:t>
            </a:r>
            <a:endParaRPr lang="zh-CN" altLang="en-US"/>
          </a:p>
          <a:p>
            <a:pPr eaLnBrk="1" hangingPunct="1"/>
            <a:r>
              <a:rPr lang="zh-CN" altLang="en-US"/>
              <a:t>埃尔米特：满足导数约束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它们都有一个</a:t>
            </a:r>
            <a:r>
              <a:rPr lang="zh-CN" altLang="en-US">
                <a:solidFill>
                  <a:srgbClr val="FF0000"/>
                </a:solidFill>
              </a:rPr>
              <a:t>共性</a:t>
            </a:r>
            <a:r>
              <a:rPr lang="zh-CN" altLang="en-US"/>
              <a:t>：</a:t>
            </a:r>
            <a:endParaRPr lang="zh-CN" altLang="en-US"/>
          </a:p>
          <a:p>
            <a:pPr lvl="1" eaLnBrk="1" hangingPunct="1"/>
            <a:r>
              <a:rPr lang="zh-CN" altLang="en-US"/>
              <a:t>有</a:t>
            </a:r>
            <a:r>
              <a:rPr lang="en-US" altLang="zh-CN" b="1" i="1">
                <a:latin typeface="Times New Roman" panose="02020603050405020304" pitchFamily="18" charset="0"/>
              </a:rPr>
              <a:t>n+1</a:t>
            </a:r>
            <a:r>
              <a:rPr lang="zh-CN" altLang="en-US"/>
              <a:t>个</a:t>
            </a:r>
            <a:r>
              <a:rPr lang="zh-CN" altLang="en-US">
                <a:solidFill>
                  <a:srgbClr val="490397"/>
                </a:solidFill>
              </a:rPr>
              <a:t>条件</a:t>
            </a:r>
            <a:r>
              <a:rPr lang="zh-CN" altLang="en-US"/>
              <a:t>就可确定一个</a:t>
            </a:r>
            <a:r>
              <a:rPr lang="en-US" altLang="zh-CN" b="1" i="1">
                <a:latin typeface="Times New Roman" panose="02020603050405020304" pitchFamily="18" charset="0"/>
              </a:rPr>
              <a:t>n</a:t>
            </a:r>
            <a:r>
              <a:rPr lang="zh-CN" altLang="en-US"/>
              <a:t>次多项式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基本思想类似牛顿</a:t>
            </a:r>
            <a:endParaRPr lang="zh-CN" altLang="en-US" dirty="0"/>
          </a:p>
        </p:txBody>
      </p:sp>
      <p:pic>
        <p:nvPicPr>
          <p:cNvPr id="54275" name="Picture 5" descr="例4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16113"/>
            <a:ext cx="8077200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19800" y="56388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重节点牛顿法</a:t>
            </a:r>
            <a:endParaRPr lang="zh-CN" altLang="en-US" sz="2800" b="1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 函数逼近与曲线拟合</a:t>
            </a:r>
            <a:endParaRPr lang="zh-CN" alt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函数逼近的基本概念</a:t>
            </a: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7030A0"/>
                </a:solidFill>
              </a:rPr>
              <a:t>正交多项式</a:t>
            </a:r>
            <a:endParaRPr lang="zh-CN" altLang="en-US" b="1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 b="1">
                <a:solidFill>
                  <a:srgbClr val="7030A0"/>
                </a:solidFill>
              </a:rPr>
              <a:t>最佳一致逼近多项式</a:t>
            </a:r>
            <a:endParaRPr lang="zh-CN" altLang="en-US" b="1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 b="1">
                <a:solidFill>
                  <a:srgbClr val="7030A0"/>
                </a:solidFill>
              </a:rPr>
              <a:t>最佳平方逼近</a:t>
            </a:r>
            <a:endParaRPr lang="zh-CN" altLang="en-US" b="1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/>
              <a:t>最小二乘</a:t>
            </a:r>
            <a:endParaRPr lang="zh-CN" altLang="en-US"/>
          </a:p>
          <a:p>
            <a:pPr eaLnBrk="1" hangingPunct="1"/>
            <a:r>
              <a:rPr lang="zh-CN" altLang="en-US"/>
              <a:t>三角逼近与</a:t>
            </a:r>
            <a:r>
              <a:rPr lang="en-US" altLang="zh-CN"/>
              <a:t>FFT</a:t>
            </a:r>
            <a:endParaRPr lang="en-US" altLang="zh-CN"/>
          </a:p>
          <a:p>
            <a:pPr eaLnBrk="1" hangingPunct="1"/>
            <a:r>
              <a:rPr lang="zh-CN" altLang="en-US"/>
              <a:t>有理逼近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800"/>
              <a:t>连续函数空间上的带权内积和范数</a:t>
            </a:r>
            <a:endParaRPr lang="zh-CN" altLang="en-US" sz="3800"/>
          </a:p>
        </p:txBody>
      </p:sp>
      <p:pic>
        <p:nvPicPr>
          <p:cNvPr id="24579" name="Picture 5" descr="带权内积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79588"/>
            <a:ext cx="7848600" cy="484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B2ACFCE-6BE4-4F53-9118-15D003837DC0}" type="slidenum">
              <a:rPr lang="en-US" altLang="zh-CN" smtClean="0"/>
            </a:fld>
            <a:endParaRPr lang="en-US" altLang="zh-CN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flipV="1">
            <a:off x="1371600" y="5160963"/>
            <a:ext cx="2867025" cy="20637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609600"/>
            <a:ext cx="854075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正交多项式</a:t>
            </a:r>
            <a:endParaRPr lang="zh-CN" altLang="en-US" dirty="0"/>
          </a:p>
        </p:txBody>
      </p:sp>
      <p:pic>
        <p:nvPicPr>
          <p:cNvPr id="13315" name="Picture 4" descr="正交多项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76962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EBE57C3-5EF8-4D85-855D-CDD0E266DCB7}" type="slidenum">
              <a:rPr lang="en-US" altLang="zh-CN" smtClean="0"/>
            </a:fld>
            <a:endParaRPr lang="en-US" altLang="zh-CN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flipV="1">
            <a:off x="4091780" y="3505199"/>
            <a:ext cx="1470819" cy="1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flipV="1">
            <a:off x="4876800" y="4800599"/>
            <a:ext cx="2971800" cy="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如何求得正交多项式？</a:t>
            </a:r>
            <a:endParaRPr lang="zh-CN" altLang="en-US"/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49325" y="1676400"/>
            <a:ext cx="7661275" cy="4419600"/>
          </a:xfrm>
        </p:spPr>
        <p:txBody>
          <a:bodyPr/>
          <a:lstStyle/>
          <a:p>
            <a:pPr eaLnBrk="1" hangingPunct="1"/>
            <a:r>
              <a:rPr lang="zh-CN" altLang="en-US" sz="1800" b="1">
                <a:solidFill>
                  <a:srgbClr val="660066"/>
                </a:solidFill>
              </a:rPr>
              <a:t>我们已经有一组线性无关的多项式，幂函数：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1800" b="1" i="1" baseline="3000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…</a:t>
            </a:r>
            <a:r>
              <a:rPr lang="zh-CN" altLang="en-US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1800" b="1" i="1" baseline="3000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endParaRPr lang="en-US" altLang="zh-CN" sz="1800" b="1" i="1" baseline="3000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364" name="Picture 4" descr="正交化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46760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9720BC-96D0-411F-AAD0-0ABD323357F5}" type="slidenum">
              <a:rPr lang="en-US" altLang="zh-CN" smtClean="0"/>
            </a:fld>
            <a:endParaRPr lang="en-US" altLang="zh-CN"/>
          </a:p>
        </p:txBody>
      </p:sp>
      <p:pic>
        <p:nvPicPr>
          <p:cNvPr id="6" name="Picture 5" descr="C:\Documents and Settings\fifo\Local Settings\Temporary Internet Files\Content.IE5\APNIT11T\MCj0282176000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057400"/>
            <a:ext cx="514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Rot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 绪论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A6F7A-2D7D-430E-8A26-E2AFCB36822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勒让德多项式</a:t>
            </a:r>
            <a:endParaRPr lang="zh-CN" altLang="en-US"/>
          </a:p>
        </p:txBody>
      </p:sp>
      <p:graphicFrame>
        <p:nvGraphicFramePr>
          <p:cNvPr id="1024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838200" y="1752600"/>
          <a:ext cx="7772400" cy="497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3619500" imgH="2463800" progId="Equation.3">
                  <p:embed/>
                </p:oleObj>
              </mc:Choice>
              <mc:Fallback>
                <p:oleObj name="公式" r:id="rId1" imgW="3619500" imgH="2463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52600"/>
                        <a:ext cx="7772400" cy="497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勒让德多项式的性质</a:t>
            </a:r>
            <a:endParaRPr lang="zh-CN" altLang="en-US"/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49325" y="1981200"/>
            <a:ext cx="3775075" cy="4648200"/>
          </a:xfrm>
        </p:spPr>
        <p:txBody>
          <a:bodyPr/>
          <a:lstStyle/>
          <a:p>
            <a:pPr eaLnBrk="1" hangingPunct="1"/>
            <a:r>
              <a:rPr lang="zh-CN" altLang="en-US" dirty="0"/>
              <a:t>正交性</a:t>
            </a:r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奇偶性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  <p:graphicFrame>
        <p:nvGraphicFramePr>
          <p:cNvPr id="1126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524000" y="2590800"/>
          <a:ext cx="44958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2286000" imgH="584200" progId="Equation.3">
                  <p:embed/>
                </p:oleObj>
              </mc:Choice>
              <mc:Fallback>
                <p:oleObj name="公式" r:id="rId1" imgW="2286000" imgH="584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590800"/>
                        <a:ext cx="44958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24000" y="4343400"/>
          <a:ext cx="27432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1257300" imgH="241300" progId="Equation.3">
                  <p:embed/>
                </p:oleObj>
              </mc:Choice>
              <mc:Fallback>
                <p:oleObj name="公式" r:id="rId3" imgW="12573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343400"/>
                        <a:ext cx="27432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5B9C2-8087-436B-BFFF-11EAC88A9A4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勒让德多项式的性质</a:t>
            </a:r>
            <a:endParaRPr lang="zh-CN" altLang="en-US"/>
          </a:p>
        </p:txBody>
      </p:sp>
      <p:pic>
        <p:nvPicPr>
          <p:cNvPr id="57347" name="Picture 4" descr="实零点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0"/>
            <a:ext cx="67056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勒让德多项式的性质</a:t>
            </a:r>
            <a:endParaRPr lang="zh-CN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递推性</a:t>
            </a:r>
            <a:endParaRPr lang="zh-CN" altLang="en-US"/>
          </a:p>
        </p:txBody>
      </p:sp>
      <p:pic>
        <p:nvPicPr>
          <p:cNvPr id="56324" name="Picture 4" descr="递推性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75"/>
          <a:stretch>
            <a:fillRect/>
          </a:stretch>
        </p:blipFill>
        <p:spPr bwMode="auto">
          <a:xfrm>
            <a:off x="838200" y="2882900"/>
            <a:ext cx="80772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切比雪夫多项式</a:t>
            </a:r>
            <a:endParaRPr lang="zh-CN" altLang="en-US"/>
          </a:p>
        </p:txBody>
      </p:sp>
      <p:pic>
        <p:nvPicPr>
          <p:cNvPr id="58372" name="Picture 4" descr="切比雪夫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792480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切比雪夫多项式性质</a:t>
            </a:r>
            <a:endParaRPr lang="zh-CN" altLang="en-US"/>
          </a:p>
        </p:txBody>
      </p:sp>
      <p:pic>
        <p:nvPicPr>
          <p:cNvPr id="60419" name="Picture 4" descr="切比雪夫正交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52600"/>
            <a:ext cx="6553200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切比雪夫多项式性质</a:t>
            </a:r>
            <a:endParaRPr lang="zh-CN" altLang="en-US"/>
          </a:p>
        </p:txBody>
      </p:sp>
      <p:pic>
        <p:nvPicPr>
          <p:cNvPr id="59395" name="Picture 4" descr="切比雪夫递推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620000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切比雪夫多项式性质</a:t>
            </a:r>
            <a:endParaRPr lang="zh-CN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奇偶性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零点</a:t>
            </a:r>
            <a:endParaRPr lang="zh-CN" altLang="en-US"/>
          </a:p>
        </p:txBody>
      </p:sp>
      <p:pic>
        <p:nvPicPr>
          <p:cNvPr id="61444" name="Picture 5" descr="切比雪夫性质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47"/>
          <a:stretch>
            <a:fillRect/>
          </a:stretch>
        </p:blipFill>
        <p:spPr bwMode="auto">
          <a:xfrm>
            <a:off x="1143000" y="274320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 descr="切比雪夫性质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3"/>
          <a:stretch>
            <a:fillRect/>
          </a:stretch>
        </p:blipFill>
        <p:spPr bwMode="auto">
          <a:xfrm>
            <a:off x="304800" y="4495800"/>
            <a:ext cx="69342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最佳（一致）逼近的条件</a:t>
            </a:r>
            <a:endParaRPr lang="zh-CN" alt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693025" cy="4114800"/>
          </a:xfrm>
        </p:spPr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有</a:t>
            </a:r>
            <a:r>
              <a:rPr lang="en-US" altLang="zh-CN" b="1" i="1">
                <a:solidFill>
                  <a:srgbClr val="660066"/>
                </a:solidFill>
                <a:latin typeface="Times New Roman" panose="02020603050405020304" pitchFamily="18" charset="0"/>
              </a:rPr>
              <a:t>n+2</a:t>
            </a:r>
            <a:r>
              <a:rPr lang="zh-CN" altLang="en-US"/>
              <a:t>个误差极值点，误差绝对值都一样，只是符号交错出现（均匀分布）</a:t>
            </a:r>
            <a:endParaRPr lang="zh-CN" altLang="en-US"/>
          </a:p>
        </p:txBody>
      </p:sp>
      <p:pic>
        <p:nvPicPr>
          <p:cNvPr id="62468" name="Picture 4" descr="定理5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696200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685800" y="2590800"/>
            <a:ext cx="10668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衍生的结论</a:t>
            </a:r>
            <a:endParaRPr lang="zh-CN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唯一性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切比雪夫多项式是最佳一致逼近的</a:t>
            </a:r>
            <a:r>
              <a:rPr lang="zh-CN" altLang="en-US" b="1">
                <a:solidFill>
                  <a:srgbClr val="660066"/>
                </a:solidFill>
              </a:rPr>
              <a:t>误差</a:t>
            </a:r>
            <a:endParaRPr lang="zh-CN" altLang="en-US" b="1">
              <a:solidFill>
                <a:srgbClr val="660066"/>
              </a:solidFill>
            </a:endParaRPr>
          </a:p>
        </p:txBody>
      </p:sp>
      <p:pic>
        <p:nvPicPr>
          <p:cNvPr id="63492" name="Picture 4" descr="唯一性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81534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5" descr="定理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876800"/>
            <a:ext cx="8001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 </a:t>
            </a:r>
            <a:r>
              <a:rPr lang="zh-CN" altLang="en-US"/>
              <a:t>数值计算的误差</a:t>
            </a:r>
            <a:endParaRPr lang="zh-CN" altLang="en-US"/>
          </a:p>
        </p:txBody>
      </p:sp>
      <p:sp>
        <p:nvSpPr>
          <p:cNvPr id="430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误差的来源</a:t>
            </a:r>
            <a:endParaRPr lang="zh-CN" altLang="en-US"/>
          </a:p>
          <a:p>
            <a:pPr lvl="1" eaLnBrk="1" hangingPunct="1"/>
            <a:r>
              <a:rPr lang="zh-CN" altLang="en-US"/>
              <a:t>模型误差</a:t>
            </a:r>
            <a:endParaRPr lang="zh-CN" altLang="en-US"/>
          </a:p>
          <a:p>
            <a:pPr lvl="1" eaLnBrk="1" hangingPunct="1"/>
            <a:r>
              <a:rPr lang="zh-CN" altLang="en-US"/>
              <a:t>观测误差</a:t>
            </a:r>
            <a:endParaRPr lang="zh-CN" altLang="en-US"/>
          </a:p>
          <a:p>
            <a:pPr lvl="1" eaLnBrk="1" hangingPunct="1"/>
            <a:r>
              <a:rPr lang="zh-CN" altLang="en-US"/>
              <a:t>截断误差（方法误差）</a:t>
            </a:r>
            <a:endParaRPr lang="zh-CN" altLang="en-US"/>
          </a:p>
          <a:p>
            <a:pPr lvl="1" eaLnBrk="1" hangingPunct="1"/>
            <a:r>
              <a:rPr lang="zh-CN" altLang="en-US"/>
              <a:t>计算误差（舍入误差）</a:t>
            </a:r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/>
              <a:t>这里我们只关心</a:t>
            </a:r>
            <a:r>
              <a:rPr lang="zh-CN" altLang="en-US">
                <a:solidFill>
                  <a:srgbClr val="660033"/>
                </a:solidFill>
              </a:rPr>
              <a:t>截断误差</a:t>
            </a:r>
            <a:r>
              <a:rPr lang="zh-CN" altLang="en-US"/>
              <a:t>和</a:t>
            </a:r>
            <a:r>
              <a:rPr lang="zh-CN" altLang="en-US">
                <a:solidFill>
                  <a:srgbClr val="660033"/>
                </a:solidFill>
              </a:rPr>
              <a:t>舍入误差</a:t>
            </a:r>
            <a:endParaRPr lang="zh-CN" altLang="en-US">
              <a:solidFill>
                <a:srgbClr val="660033"/>
              </a:solidFill>
            </a:endParaRPr>
          </a:p>
        </p:txBody>
      </p:sp>
      <p:pic>
        <p:nvPicPr>
          <p:cNvPr id="43012" name="Picture 4" descr="406_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52600"/>
            <a:ext cx="23336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定理</a:t>
            </a:r>
            <a:r>
              <a:rPr lang="en-US" altLang="zh-CN"/>
              <a:t>6</a:t>
            </a:r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7693025" cy="4191000"/>
          </a:xfrm>
        </p:spPr>
        <p:txBody>
          <a:bodyPr/>
          <a:lstStyle/>
          <a:p>
            <a:pPr eaLnBrk="1" hangingPunct="1"/>
            <a:r>
              <a:rPr lang="zh-CN" altLang="en-US" dirty="0"/>
              <a:t>切比雪夫多项式</a:t>
            </a:r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marL="0" indent="0" eaLnBrk="1" hangingPunct="1">
              <a:buNone/>
            </a:pPr>
            <a:endParaRPr lang="en-US" altLang="zh-CN" dirty="0"/>
          </a:p>
          <a:p>
            <a:pPr eaLnBrk="1" hangingPunct="1"/>
            <a:r>
              <a:rPr lang="zh-CN" altLang="en-US" dirty="0"/>
              <a:t>切比雪夫多项式并不是</a:t>
            </a:r>
            <a:r>
              <a:rPr lang="en-US" altLang="zh-CN" b="1" i="1" dirty="0">
                <a:latin typeface="Times New Roman" panose="02020603050405020304" pitchFamily="18" charset="0"/>
              </a:rPr>
              <a:t>n</a:t>
            </a:r>
            <a:r>
              <a:rPr lang="zh-CN" altLang="en-US" dirty="0"/>
              <a:t>次的最佳逼近！！！</a:t>
            </a:r>
            <a:endParaRPr lang="zh-CN" altLang="en-US" dirty="0"/>
          </a:p>
        </p:txBody>
      </p:sp>
      <p:pic>
        <p:nvPicPr>
          <p:cNvPr id="64516" name="Picture 4" descr="切比雪夫递推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t="20985" r="27098" b="9686"/>
          <a:stretch>
            <a:fillRect/>
          </a:stretch>
        </p:blipFill>
        <p:spPr bwMode="auto">
          <a:xfrm>
            <a:off x="1295400" y="1828800"/>
            <a:ext cx="4267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5715000" y="2209800"/>
            <a:ext cx="25908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</a:rPr>
              <a:t>n-1</a:t>
            </a:r>
            <a:r>
              <a:rPr lang="zh-CN" altLang="en-US" sz="2400" b="1">
                <a:solidFill>
                  <a:srgbClr val="660066"/>
                </a:solidFill>
              </a:rPr>
              <a:t>次最佳逼近多项式余项是切比雪夫多项式进行适当的放缩（乘系数）</a:t>
            </a:r>
            <a:endParaRPr lang="zh-CN" altLang="en-US" sz="2400" b="1">
              <a:solidFill>
                <a:srgbClr val="660066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最佳平方逼近</a:t>
            </a:r>
            <a:endParaRPr lang="zh-CN" alt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4114800"/>
          </a:xfrm>
        </p:spPr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这个定义只要求逼近函数是有限维的。</a:t>
            </a:r>
            <a:endParaRPr lang="zh-CN" altLang="en-US"/>
          </a:p>
        </p:txBody>
      </p:sp>
      <p:pic>
        <p:nvPicPr>
          <p:cNvPr id="67588" name="Picture 4" descr="最佳平方逼近函数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962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求解思路</a:t>
            </a:r>
            <a:endParaRPr lang="zh-CN" altLang="en-US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981200"/>
            <a:ext cx="7391400" cy="4105275"/>
          </a:xfrm>
        </p:spPr>
        <p:txBody>
          <a:bodyPr/>
          <a:lstStyle/>
          <a:p>
            <a:r>
              <a:rPr lang="zh-CN" altLang="en-US"/>
              <a:t>本质上是一个多元函数求极值的问题</a:t>
            </a:r>
            <a:endParaRPr lang="zh-CN" altLang="en-US"/>
          </a:p>
          <a:p>
            <a:pPr lvl="1"/>
            <a:r>
              <a:rPr lang="zh-CN" altLang="en-US"/>
              <a:t>目标函数：</a:t>
            </a:r>
            <a:endParaRPr lang="zh-CN" altLang="en-US"/>
          </a:p>
          <a:p>
            <a:pPr lvl="1"/>
            <a:r>
              <a:rPr lang="zh-CN" altLang="en-US"/>
              <a:t>变元：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0</a:t>
            </a:r>
            <a:r>
              <a:rPr lang="zh-CN" altLang="en-US" b="1" i="1">
                <a:latin typeface="Times New Roman" panose="02020603050405020304" pitchFamily="18" charset="0"/>
              </a:rPr>
              <a:t>，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1</a:t>
            </a:r>
            <a:r>
              <a:rPr lang="zh-CN" altLang="en-US" b="1" i="1">
                <a:latin typeface="Times New Roman" panose="02020603050405020304" pitchFamily="18" charset="0"/>
              </a:rPr>
              <a:t>，</a:t>
            </a:r>
            <a:r>
              <a:rPr lang="en-US" altLang="zh-CN" b="1" i="1">
                <a:latin typeface="Times New Roman" panose="02020603050405020304" pitchFamily="18" charset="0"/>
              </a:rPr>
              <a:t>…</a:t>
            </a:r>
            <a:r>
              <a:rPr lang="zh-CN" altLang="en-US" b="1" i="1">
                <a:latin typeface="Times New Roman" panose="02020603050405020304" pitchFamily="18" charset="0"/>
              </a:rPr>
              <a:t>，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n</a:t>
            </a:r>
            <a:endParaRPr lang="en-US" altLang="zh-CN" b="1" i="1" baseline="-25000">
              <a:latin typeface="Times New Roman" panose="02020603050405020304" pitchFamily="18" charset="0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可表示为</a:t>
            </a:r>
            <a:endParaRPr lang="zh-CN" altLang="en-US"/>
          </a:p>
        </p:txBody>
      </p:sp>
      <p:graphicFrame>
        <p:nvGraphicFramePr>
          <p:cNvPr id="12290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29000" y="2590800"/>
          <a:ext cx="2362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168400" imgH="330200" progId="Equation.3">
                  <p:embed/>
                </p:oleObj>
              </mc:Choice>
              <mc:Fallback>
                <p:oleObj name="公式" r:id="rId1" imgW="1168400" imgH="330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590800"/>
                        <a:ext cx="23622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76400" y="3733800"/>
          <a:ext cx="44958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2806700" imgH="711200" progId="Equation.3">
                  <p:embed/>
                </p:oleObj>
              </mc:Choice>
              <mc:Fallback>
                <p:oleObj name="公式" r:id="rId3" imgW="28067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33800"/>
                        <a:ext cx="44958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4" name="Picture 8" descr="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05400"/>
            <a:ext cx="57912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5B9C2-8087-436B-BFFF-11EAC88A9A4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求解方法</a:t>
            </a:r>
            <a:endParaRPr lang="zh-CN" alt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68612" name="Picture 4" descr="解法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96200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/>
          <p:nvPr/>
        </p:nvGrpSpPr>
        <p:grpSpPr bwMode="auto">
          <a:xfrm>
            <a:off x="1905000" y="4419600"/>
            <a:ext cx="4495800" cy="1371600"/>
            <a:chOff x="1200" y="2784"/>
            <a:chExt cx="2832" cy="864"/>
          </a:xfrm>
        </p:grpSpPr>
        <p:sp>
          <p:nvSpPr>
            <p:cNvPr id="68617" name="Line 5"/>
            <p:cNvSpPr>
              <a:spLocks noChangeShapeType="1"/>
            </p:cNvSpPr>
            <p:nvPr/>
          </p:nvSpPr>
          <p:spPr bwMode="auto">
            <a:xfrm flipH="1">
              <a:off x="1776" y="2784"/>
              <a:ext cx="100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8" name="Line 6"/>
            <p:cNvSpPr>
              <a:spLocks noChangeShapeType="1"/>
            </p:cNvSpPr>
            <p:nvPr/>
          </p:nvSpPr>
          <p:spPr bwMode="auto">
            <a:xfrm flipH="1">
              <a:off x="1200" y="2784"/>
              <a:ext cx="2832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9" name="Line 7"/>
            <p:cNvSpPr>
              <a:spLocks noChangeShapeType="1"/>
            </p:cNvSpPr>
            <p:nvPr/>
          </p:nvSpPr>
          <p:spPr bwMode="auto">
            <a:xfrm flipH="1">
              <a:off x="2112" y="2784"/>
              <a:ext cx="48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/>
          <p:nvPr/>
        </p:nvGrpSpPr>
        <p:grpSpPr bwMode="auto">
          <a:xfrm>
            <a:off x="4419600" y="4419600"/>
            <a:ext cx="1981200" cy="1371600"/>
            <a:chOff x="2784" y="2784"/>
            <a:chExt cx="1248" cy="864"/>
          </a:xfrm>
        </p:grpSpPr>
        <p:sp>
          <p:nvSpPr>
            <p:cNvPr id="68615" name="Line 9"/>
            <p:cNvSpPr>
              <a:spLocks noChangeShapeType="1"/>
            </p:cNvSpPr>
            <p:nvPr/>
          </p:nvSpPr>
          <p:spPr bwMode="auto">
            <a:xfrm flipH="1">
              <a:off x="2784" y="2832"/>
              <a:ext cx="768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6" name="Line 10"/>
            <p:cNvSpPr>
              <a:spLocks noChangeShapeType="1"/>
            </p:cNvSpPr>
            <p:nvPr/>
          </p:nvSpPr>
          <p:spPr bwMode="auto">
            <a:xfrm flipH="1">
              <a:off x="3264" y="2784"/>
              <a:ext cx="76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针对多项式的具体解法</a:t>
            </a:r>
            <a:endParaRPr lang="zh-CN" alt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条件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目标</a:t>
            </a:r>
            <a:endParaRPr lang="zh-CN" altLang="en-US"/>
          </a:p>
        </p:txBody>
      </p:sp>
      <p:pic>
        <p:nvPicPr>
          <p:cNvPr id="69636" name="Picture 4" descr="多项式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600"/>
            <a:ext cx="7010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5" descr="法方程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57800"/>
            <a:ext cx="70866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1752600" y="5791200"/>
            <a:ext cx="16764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4191000" y="5791200"/>
            <a:ext cx="16764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 animBg="1"/>
      <p:bldP spid="3789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针对多项式的具体解法</a:t>
            </a:r>
            <a:endParaRPr lang="zh-CN" altLang="en-US"/>
          </a:p>
        </p:txBody>
      </p:sp>
      <p:pic>
        <p:nvPicPr>
          <p:cNvPr id="70659" name="Picture 4" descr="hilbert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6629400" cy="438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如果选取的基是正交基的话</a:t>
            </a:r>
            <a:r>
              <a:rPr lang="zh-CN" altLang="en-US">
                <a:sym typeface="Wingdings" panose="05000000000000000000" pitchFamily="2" charset="2"/>
              </a:rPr>
              <a:t></a:t>
            </a:r>
            <a:endParaRPr lang="zh-CN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法方程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每一行只有一个非零项，所以</a:t>
            </a:r>
            <a:endParaRPr lang="zh-CN" altLang="en-US"/>
          </a:p>
          <a:p>
            <a:pPr eaLnBrk="1" hangingPunct="1"/>
            <a:endParaRPr lang="en-US" altLang="zh-CN"/>
          </a:p>
        </p:txBody>
      </p:sp>
      <p:pic>
        <p:nvPicPr>
          <p:cNvPr id="71684" name="Picture 4" descr="法方程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60960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5" descr="正交求解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05200"/>
            <a:ext cx="5943600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如何求得正交多项式？</a:t>
            </a:r>
            <a:endParaRPr lang="zh-CN" altLang="en-US"/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49325" y="1676400"/>
            <a:ext cx="7661275" cy="4419600"/>
          </a:xfrm>
        </p:spPr>
        <p:txBody>
          <a:bodyPr/>
          <a:lstStyle/>
          <a:p>
            <a:pPr eaLnBrk="1" hangingPunct="1"/>
            <a:r>
              <a:rPr lang="zh-CN" altLang="en-US" sz="1800" b="1">
                <a:solidFill>
                  <a:srgbClr val="660066"/>
                </a:solidFill>
              </a:rPr>
              <a:t>我们已经有一组线性无关的多项式，幂函数：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1800" b="1" i="1" baseline="3000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…</a:t>
            </a:r>
            <a:r>
              <a:rPr lang="zh-CN" altLang="en-US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b="1" i="1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1800" b="1" i="1" baseline="3000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endParaRPr lang="en-US" altLang="zh-CN" sz="1800" b="1" i="1" baseline="3000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364" name="Picture 4" descr="正交化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46760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9720BC-96D0-411F-AAD0-0ABD323357F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利用已有结论偷懒</a:t>
            </a:r>
            <a:endParaRPr lang="zh-CN" altLang="en-US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可采用勒让德多项式做基</a:t>
            </a:r>
            <a:endParaRPr lang="zh-CN" altLang="en-US" dirty="0"/>
          </a:p>
        </p:txBody>
      </p:sp>
      <p:pic>
        <p:nvPicPr>
          <p:cNvPr id="72708" name="Picture 5" descr="勒让德逼近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72390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几个结论</a:t>
            </a:r>
            <a:endParaRPr lang="zh-CN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虽然勒让德多项式只在</a:t>
            </a:r>
            <a:r>
              <a:rPr lang="en-US" altLang="zh-CN" dirty="0"/>
              <a:t>[-1</a:t>
            </a:r>
            <a:r>
              <a:rPr lang="zh-CN" altLang="en-US" dirty="0"/>
              <a:t>，</a:t>
            </a:r>
            <a:r>
              <a:rPr lang="en-US" altLang="zh-CN" dirty="0"/>
              <a:t>1]</a:t>
            </a:r>
            <a:r>
              <a:rPr lang="zh-CN" altLang="en-US" dirty="0"/>
              <a:t>上有定义，但是通过坐标变换，可以映射到任意区间</a:t>
            </a:r>
            <a:r>
              <a:rPr lang="en-US" altLang="zh-CN" dirty="0"/>
              <a:t>[</a:t>
            </a:r>
            <a:r>
              <a:rPr lang="en-US" altLang="zh-CN" dirty="0" err="1"/>
              <a:t>a,b</a:t>
            </a:r>
            <a:r>
              <a:rPr lang="en-US" altLang="zh-CN" dirty="0"/>
              <a:t>]</a:t>
            </a:r>
            <a:endParaRPr lang="en-US" altLang="zh-CN" dirty="0"/>
          </a:p>
          <a:p>
            <a:pPr eaLnBrk="1" hangingPunct="1"/>
            <a:r>
              <a:rPr lang="zh-CN" altLang="en-US" dirty="0"/>
              <a:t>以正交多项式为基和以幂函数为基求得的最佳平方逼近结果</a:t>
            </a:r>
            <a:r>
              <a:rPr lang="zh-CN" altLang="en-US" dirty="0">
                <a:solidFill>
                  <a:srgbClr val="7030A0"/>
                </a:solidFill>
              </a:rPr>
              <a:t>理论上</a:t>
            </a:r>
            <a:r>
              <a:rPr lang="zh-CN" altLang="en-US" dirty="0"/>
              <a:t>是一样的</a:t>
            </a:r>
            <a:endParaRPr lang="zh-CN" altLang="en-US" dirty="0"/>
          </a:p>
          <a:p>
            <a:pPr eaLnBrk="1" hangingPunct="1"/>
            <a:r>
              <a:rPr lang="zh-CN" altLang="en-US" dirty="0"/>
              <a:t>但是以正交多项式为基求解过程便捷，而且没有病态问题，</a:t>
            </a:r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zh-CN" altLang="en-US" dirty="0">
                <a:solidFill>
                  <a:schemeClr val="tx2"/>
                </a:solidFill>
              </a:rPr>
              <a:t>次以上必须用正交基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/>
              <a:t>可以自行构造正交基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误差的定义方式</a:t>
            </a:r>
            <a:endParaRPr lang="zh-CN" altLang="en-US"/>
          </a:p>
        </p:txBody>
      </p:sp>
      <p:sp>
        <p:nvSpPr>
          <p:cNvPr id="1028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609600" y="1600200"/>
            <a:ext cx="7924800" cy="4498975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rgbClr val="924069"/>
                </a:solidFill>
              </a:rPr>
              <a:t>定义</a:t>
            </a:r>
            <a:r>
              <a:rPr lang="en-US" altLang="zh-CN" sz="2800" b="1">
                <a:solidFill>
                  <a:srgbClr val="924069"/>
                </a:solidFill>
              </a:rPr>
              <a:t>1</a:t>
            </a:r>
            <a:r>
              <a:rPr lang="zh-CN" altLang="en-US" sz="2800" b="1"/>
              <a:t>　设</a:t>
            </a:r>
            <a:r>
              <a:rPr lang="en-US" altLang="zh-CN" sz="2800" b="1" i="1">
                <a:latin typeface="Times New Roman" panose="02020603050405020304" pitchFamily="18" charset="0"/>
              </a:rPr>
              <a:t>x*</a:t>
            </a:r>
            <a:r>
              <a:rPr lang="zh-CN" altLang="en-US" sz="2800" b="1"/>
              <a:t>是精确值</a:t>
            </a:r>
            <a:r>
              <a:rPr lang="en-US" altLang="zh-CN" sz="2800" b="1" i="1">
                <a:latin typeface="Times New Roman" panose="02020603050405020304" pitchFamily="18" charset="0"/>
              </a:rPr>
              <a:t>x</a:t>
            </a:r>
            <a:r>
              <a:rPr lang="zh-CN" altLang="en-US" sz="2800" b="1"/>
              <a:t>的近似值，称</a:t>
            </a:r>
            <a:endParaRPr lang="zh-CN" altLang="en-US" sz="2800" b="1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/>
              <a:t>　    </a:t>
            </a:r>
            <a:r>
              <a:rPr lang="en-US" altLang="zh-CN" sz="2800" b="1" i="1">
                <a:latin typeface="Times New Roman" panose="02020603050405020304" pitchFamily="18" charset="0"/>
              </a:rPr>
              <a:t>e* = x* – x</a:t>
            </a:r>
            <a:r>
              <a:rPr lang="en-US" altLang="zh-CN" sz="2800" b="1"/>
              <a:t>    </a:t>
            </a:r>
            <a:r>
              <a:rPr lang="zh-CN" altLang="en-US" sz="2800" b="1"/>
              <a:t>为近似值</a:t>
            </a:r>
            <a:r>
              <a:rPr lang="en-US" altLang="zh-CN" sz="2800" b="1" i="1">
                <a:latin typeface="Times New Roman" panose="02020603050405020304" pitchFamily="18" charset="0"/>
              </a:rPr>
              <a:t>x*</a:t>
            </a:r>
            <a:r>
              <a:rPr lang="zh-CN" altLang="en-US" sz="2800" b="1"/>
              <a:t>的</a:t>
            </a:r>
            <a:r>
              <a:rPr lang="zh-CN" altLang="en-US" sz="2800" b="1">
                <a:solidFill>
                  <a:srgbClr val="FF0000"/>
                </a:solidFill>
              </a:rPr>
              <a:t>绝对误差</a:t>
            </a:r>
            <a:r>
              <a:rPr lang="zh-CN" altLang="en-US" sz="2800" b="1"/>
              <a:t>．</a:t>
            </a:r>
            <a:endParaRPr lang="zh-CN" altLang="en-US" sz="2800" b="1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800" b="1">
              <a:solidFill>
                <a:schemeClr val="accent2"/>
              </a:solidFill>
            </a:endParaRPr>
          </a:p>
          <a:p>
            <a:pPr eaLnBrk="1" hangingPunct="1"/>
            <a:r>
              <a:rPr lang="zh-CN" altLang="en-US" sz="2800" b="1"/>
              <a:t>取</a:t>
            </a:r>
            <a:r>
              <a:rPr lang="en-US" altLang="zh-CN" sz="2800" b="1" i="1">
                <a:latin typeface="Times New Roman" panose="02020603050405020304" pitchFamily="18" charset="0"/>
              </a:rPr>
              <a:t>x = 0.1</a:t>
            </a:r>
            <a:r>
              <a:rPr lang="zh-CN" altLang="en-US" sz="2800" b="1"/>
              <a:t>， </a:t>
            </a:r>
            <a:r>
              <a:rPr lang="en-US" altLang="zh-CN" sz="2800" b="1" i="1">
                <a:latin typeface="Times New Roman" panose="02020603050405020304" pitchFamily="18" charset="0"/>
              </a:rPr>
              <a:t>y = 9999.9</a:t>
            </a:r>
            <a:r>
              <a:rPr lang="zh-CN" altLang="en-US" sz="2800" b="1"/>
              <a:t>的近似值分别为</a:t>
            </a:r>
            <a:r>
              <a:rPr lang="en-US" altLang="zh-CN" sz="2800" b="1" i="1">
                <a:latin typeface="Times New Roman" panose="02020603050405020304" pitchFamily="18" charset="0"/>
              </a:rPr>
              <a:t>x* = 0.2</a:t>
            </a:r>
            <a:r>
              <a:rPr lang="zh-CN" altLang="en-US" sz="2800" b="1"/>
              <a:t>， </a:t>
            </a:r>
            <a:r>
              <a:rPr lang="en-US" altLang="zh-CN" sz="2800" b="1" i="1">
                <a:latin typeface="Times New Roman" panose="02020603050405020304" pitchFamily="18" charset="0"/>
              </a:rPr>
              <a:t>y* = 10000</a:t>
            </a:r>
            <a:r>
              <a:rPr lang="zh-CN" altLang="en-US" sz="2800" b="1"/>
              <a:t>，则显然绝对误差并不能很好得表示误差的程度</a:t>
            </a:r>
            <a:endParaRPr lang="zh-CN" altLang="en-US" sz="2800" b="1"/>
          </a:p>
          <a:p>
            <a:pPr eaLnBrk="1" hangingPunct="1"/>
            <a:endParaRPr lang="zh-CN" altLang="en-US" sz="2800" b="1"/>
          </a:p>
          <a:p>
            <a:pPr eaLnBrk="1" hangingPunct="1"/>
            <a:r>
              <a:rPr lang="zh-CN" altLang="en-US" sz="2800" b="1">
                <a:solidFill>
                  <a:schemeClr val="tx2"/>
                </a:solidFill>
              </a:rPr>
              <a:t>相对误差</a:t>
            </a:r>
            <a:r>
              <a:rPr lang="zh-CN" altLang="en-US" sz="2800" b="1"/>
              <a:t>：</a:t>
            </a:r>
            <a:endParaRPr lang="zh-CN" altLang="en-US" sz="2800" b="1"/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819400" y="4800600"/>
          <a:ext cx="26670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002665" imgH="419100" progId="Equation.3">
                  <p:embed/>
                </p:oleObj>
              </mc:Choice>
              <mc:Fallback>
                <p:oleObj name="公式" r:id="rId1" imgW="1002665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800600"/>
                        <a:ext cx="266700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5E0D9-B4B8-403B-BF2E-2BEB767008B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第四章 数值积分与数值微分</a:t>
            </a:r>
            <a:endParaRPr lang="zh-CN" alt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引言</a:t>
            </a:r>
            <a:endParaRPr lang="zh-CN" altLang="en-US" dirty="0"/>
          </a:p>
          <a:p>
            <a:pPr eaLnBrk="1" hangingPunct="1"/>
            <a:r>
              <a:rPr lang="zh-CN" altLang="en-US" b="1" dirty="0">
                <a:solidFill>
                  <a:srgbClr val="7030A0"/>
                </a:solidFill>
              </a:rPr>
              <a:t>牛顿</a:t>
            </a:r>
            <a:r>
              <a:rPr lang="en-US" altLang="zh-CN" b="1" dirty="0">
                <a:solidFill>
                  <a:srgbClr val="7030A0"/>
                </a:solidFill>
              </a:rPr>
              <a:t>-</a:t>
            </a:r>
            <a:r>
              <a:rPr lang="zh-CN" altLang="en-US" b="1" dirty="0">
                <a:solidFill>
                  <a:srgbClr val="7030A0"/>
                </a:solidFill>
              </a:rPr>
              <a:t>柯特斯求积公式</a:t>
            </a:r>
            <a:endParaRPr lang="zh-CN" altLang="en-US" b="1" dirty="0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 dirty="0"/>
              <a:t>复化求积公式</a:t>
            </a:r>
            <a:endParaRPr lang="zh-CN" altLang="en-US" dirty="0"/>
          </a:p>
          <a:p>
            <a:pPr eaLnBrk="1" hangingPunct="1"/>
            <a:r>
              <a:rPr lang="zh-CN" altLang="en-US" dirty="0"/>
              <a:t>龙贝格求积公式</a:t>
            </a:r>
            <a:endParaRPr lang="zh-CN" altLang="en-US" dirty="0"/>
          </a:p>
          <a:p>
            <a:pPr eaLnBrk="1" hangingPunct="1"/>
            <a:r>
              <a:rPr lang="zh-CN" altLang="en-US" b="1" dirty="0">
                <a:solidFill>
                  <a:srgbClr val="7030A0"/>
                </a:solidFill>
              </a:rPr>
              <a:t>高斯求积公式</a:t>
            </a:r>
            <a:endParaRPr lang="zh-CN" altLang="en-US" b="1" dirty="0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 dirty="0"/>
              <a:t>数值微分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求积公式</a:t>
            </a:r>
            <a:endParaRPr lang="zh-CN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291513" cy="4768850"/>
          </a:xfrm>
        </p:spPr>
        <p:txBody>
          <a:bodyPr/>
          <a:lstStyle/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r>
              <a:rPr lang="zh-CN" altLang="en-US" sz="2800"/>
              <a:t>称为</a:t>
            </a:r>
            <a:r>
              <a:rPr lang="zh-CN" altLang="en-US" sz="2800" b="1">
                <a:solidFill>
                  <a:srgbClr val="660066"/>
                </a:solidFill>
              </a:rPr>
              <a:t>求积公式</a:t>
            </a:r>
            <a:endParaRPr lang="zh-CN" altLang="en-US" sz="2800" b="1">
              <a:solidFill>
                <a:srgbClr val="660066"/>
              </a:solidFill>
            </a:endParaRPr>
          </a:p>
          <a:p>
            <a:pPr eaLnBrk="1" hangingPunct="1"/>
            <a:r>
              <a:rPr lang="zh-CN" altLang="en-US" sz="2800"/>
              <a:t>式中</a:t>
            </a:r>
            <a:r>
              <a:rPr lang="en-US" altLang="zh-CN" sz="2800" b="1" i="1"/>
              <a:t>x</a:t>
            </a:r>
            <a:r>
              <a:rPr lang="en-US" altLang="zh-CN" sz="1800" b="1" i="1" baseline="-25000"/>
              <a:t>k</a:t>
            </a:r>
            <a:r>
              <a:rPr lang="zh-CN" altLang="en-US" sz="2800"/>
              <a:t>称为</a:t>
            </a:r>
            <a:r>
              <a:rPr lang="zh-CN" altLang="en-US" sz="2800">
                <a:solidFill>
                  <a:srgbClr val="FF0000"/>
                </a:solidFill>
              </a:rPr>
              <a:t>求积节点</a:t>
            </a:r>
            <a:r>
              <a:rPr lang="zh-CN" altLang="en-US" sz="2800"/>
              <a:t>，</a:t>
            </a:r>
            <a:r>
              <a:rPr lang="en-US" altLang="zh-CN" sz="2800" b="1" i="1"/>
              <a:t>A</a:t>
            </a:r>
            <a:r>
              <a:rPr lang="en-US" altLang="zh-CN" sz="2800" b="1" i="1" baseline="-25000"/>
              <a:t>k</a:t>
            </a:r>
            <a:r>
              <a:rPr lang="zh-CN" altLang="en-US" sz="2800"/>
              <a:t>称为</a:t>
            </a:r>
            <a:r>
              <a:rPr lang="zh-CN" altLang="en-US" sz="2800">
                <a:solidFill>
                  <a:srgbClr val="FF0000"/>
                </a:solidFill>
              </a:rPr>
              <a:t>求积系数</a:t>
            </a:r>
            <a:r>
              <a:rPr lang="zh-CN" altLang="en-US" sz="2800"/>
              <a:t>，亦称伴随节点</a:t>
            </a:r>
            <a:r>
              <a:rPr lang="en-US" altLang="zh-CN" sz="2800" b="1" i="1"/>
              <a:t>x</a:t>
            </a:r>
            <a:r>
              <a:rPr lang="en-US" altLang="zh-CN" sz="2800" b="1" i="1" baseline="-25000"/>
              <a:t>k</a:t>
            </a:r>
            <a:r>
              <a:rPr lang="zh-CN" altLang="en-US" sz="2800"/>
              <a:t>的</a:t>
            </a:r>
            <a:r>
              <a:rPr lang="zh-CN" altLang="en-US" sz="2800">
                <a:solidFill>
                  <a:srgbClr val="FF0000"/>
                </a:solidFill>
              </a:rPr>
              <a:t>权。</a:t>
            </a:r>
            <a:r>
              <a:rPr lang="zh-CN" altLang="en-US" sz="2800"/>
              <a:t>权</a:t>
            </a:r>
            <a:r>
              <a:rPr lang="en-US" altLang="zh-CN" sz="2800" b="1" i="1"/>
              <a:t>A</a:t>
            </a:r>
            <a:r>
              <a:rPr lang="en-US" altLang="zh-CN" sz="2800" b="1" i="1" baseline="-25000"/>
              <a:t>k</a:t>
            </a:r>
            <a:r>
              <a:rPr lang="zh-CN" altLang="en-US" sz="2800"/>
              <a:t>仅仅与节点</a:t>
            </a:r>
            <a:r>
              <a:rPr lang="en-US" altLang="zh-CN" sz="2800" b="1" i="1"/>
              <a:t>x</a:t>
            </a:r>
            <a:r>
              <a:rPr lang="en-US" altLang="zh-CN" sz="2800" b="1" i="1" baseline="-25000"/>
              <a:t>k</a:t>
            </a:r>
            <a:r>
              <a:rPr lang="zh-CN" altLang="en-US" sz="2800"/>
              <a:t>的选取有关，而不依赖于被积函数</a:t>
            </a:r>
            <a:r>
              <a:rPr lang="en-US" altLang="zh-CN" sz="2800" b="1" i="1"/>
              <a:t>f(x)</a:t>
            </a:r>
            <a:r>
              <a:rPr lang="zh-CN" altLang="en-US" sz="2800"/>
              <a:t>的具体形式。</a:t>
            </a:r>
            <a:endParaRPr lang="zh-CN" altLang="en-US" sz="2800"/>
          </a:p>
          <a:p>
            <a:pPr eaLnBrk="1" hangingPunct="1"/>
            <a:r>
              <a:rPr lang="zh-CN" altLang="en-US" sz="2800"/>
              <a:t>称</a:t>
            </a: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为求积公式的</a:t>
            </a:r>
            <a:r>
              <a:rPr lang="zh-CN" altLang="en-US" sz="2800">
                <a:solidFill>
                  <a:srgbClr val="FF0000"/>
                </a:solidFill>
              </a:rPr>
              <a:t>截断误差</a:t>
            </a:r>
            <a:r>
              <a:rPr lang="zh-CN" altLang="en-US" sz="2800"/>
              <a:t>或</a:t>
            </a:r>
            <a:r>
              <a:rPr lang="zh-CN" altLang="en-US" sz="2800">
                <a:solidFill>
                  <a:srgbClr val="FF0000"/>
                </a:solidFill>
              </a:rPr>
              <a:t>余项</a:t>
            </a:r>
            <a:endParaRPr lang="zh-CN" altLang="en-US" sz="2800">
              <a:solidFill>
                <a:srgbClr val="FF0000"/>
              </a:solidFill>
            </a:endParaRPr>
          </a:p>
        </p:txBody>
      </p:sp>
      <p:graphicFrame>
        <p:nvGraphicFramePr>
          <p:cNvPr id="819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042988" y="1989138"/>
          <a:ext cx="3097212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1459865" imgH="431800" progId="Equation.3">
                  <p:embed/>
                </p:oleObj>
              </mc:Choice>
              <mc:Fallback>
                <p:oleObj name="公式" r:id="rId1" imgW="1459865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89138"/>
                        <a:ext cx="3097212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8"/>
          <p:cNvGraphicFramePr>
            <a:graphicFrameLocks noChangeAspect="1"/>
          </p:cNvGraphicFramePr>
          <p:nvPr/>
        </p:nvGraphicFramePr>
        <p:xfrm>
          <a:off x="1403350" y="4600575"/>
          <a:ext cx="4065588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3" imgW="1917700" imgH="431800" progId="Equation.3">
                  <p:embed/>
                </p:oleObj>
              </mc:Choice>
              <mc:Fallback>
                <p:oleObj name="公式" r:id="rId3" imgW="1917700" imgH="431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600575"/>
                        <a:ext cx="4065588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10" descr="一般数值积分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0" b="6955"/>
          <a:stretch>
            <a:fillRect/>
          </a:stretch>
        </p:blipFill>
        <p:spPr bwMode="auto">
          <a:xfrm>
            <a:off x="6588125" y="4797425"/>
            <a:ext cx="2087563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8516C7-44F0-44B4-BECE-87F5701B7B3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92138"/>
            <a:ext cx="7988300" cy="1108075"/>
          </a:xfrm>
        </p:spPr>
        <p:txBody>
          <a:bodyPr/>
          <a:lstStyle/>
          <a:p>
            <a:pPr eaLnBrk="1" hangingPunct="1"/>
            <a:r>
              <a:rPr lang="zh-CN" altLang="en-US"/>
              <a:t>代数精度</a:t>
            </a: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492375"/>
            <a:ext cx="8351837" cy="4032250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rgbClr val="FF33CC"/>
                </a:solidFill>
              </a:rPr>
              <a:t>定义</a:t>
            </a:r>
            <a:r>
              <a:rPr lang="en-US" altLang="zh-CN" sz="2800">
                <a:solidFill>
                  <a:srgbClr val="FF33CC"/>
                </a:solidFill>
              </a:rPr>
              <a:t>1</a:t>
            </a:r>
            <a:r>
              <a:rPr lang="zh-CN" altLang="en-US" sz="2800"/>
              <a:t>　若对于任何次数不超过</a:t>
            </a:r>
            <a:r>
              <a:rPr lang="en-US" altLang="zh-CN" sz="2800" b="1" i="1"/>
              <a:t>m</a:t>
            </a:r>
            <a:r>
              <a:rPr lang="zh-CN" altLang="en-US" sz="2800"/>
              <a:t>的代数多项式</a:t>
            </a:r>
            <a:r>
              <a:rPr lang="en-US" altLang="zh-CN" sz="2800" b="1" i="1"/>
              <a:t>f(x)</a:t>
            </a:r>
            <a:r>
              <a:rPr lang="en-US" altLang="zh-CN" sz="2800" i="1"/>
              <a:t>,</a:t>
            </a:r>
            <a:r>
              <a:rPr lang="en-US" altLang="zh-CN" sz="2800"/>
              <a:t> </a:t>
            </a:r>
            <a:r>
              <a:rPr lang="zh-CN" altLang="en-US" sz="2800"/>
              <a:t>都有</a:t>
            </a:r>
            <a:r>
              <a:rPr lang="en-US" altLang="zh-CN" sz="2800" b="1" i="1"/>
              <a:t>R(f)=0</a:t>
            </a:r>
            <a:r>
              <a:rPr lang="en-US" altLang="zh-CN" sz="2800"/>
              <a:t>, </a:t>
            </a:r>
            <a:r>
              <a:rPr lang="zh-CN" altLang="en-US" sz="2800"/>
              <a:t>则称求积公式</a:t>
            </a:r>
            <a:r>
              <a:rPr lang="zh-CN" altLang="en-US" sz="2800">
                <a:solidFill>
                  <a:srgbClr val="660066"/>
                </a:solidFill>
              </a:rPr>
              <a:t>至少</a:t>
            </a:r>
            <a:r>
              <a:rPr lang="zh-CN" altLang="en-US" sz="2800"/>
              <a:t>具有</a:t>
            </a:r>
            <a:r>
              <a:rPr lang="en-US" altLang="zh-CN" sz="2800" b="1" i="1"/>
              <a:t>m</a:t>
            </a:r>
            <a:r>
              <a:rPr lang="zh-CN" altLang="en-US" sz="2800"/>
              <a:t>次</a:t>
            </a:r>
            <a:r>
              <a:rPr lang="zh-CN" altLang="en-US" sz="2800">
                <a:solidFill>
                  <a:srgbClr val="FF0000"/>
                </a:solidFill>
              </a:rPr>
              <a:t>代数精度</a:t>
            </a:r>
            <a:r>
              <a:rPr lang="zh-CN" altLang="en-US" sz="2800"/>
              <a:t>，或称求积公式的代数精度至少为</a:t>
            </a:r>
            <a:r>
              <a:rPr lang="en-US" altLang="zh-CN" sz="2800" b="1" i="1"/>
              <a:t>m</a:t>
            </a:r>
            <a:r>
              <a:rPr lang="zh-CN" altLang="en-US" sz="2800"/>
              <a:t>次；若同时，当</a:t>
            </a:r>
            <a:r>
              <a:rPr lang="en-US" altLang="zh-CN" sz="2800" b="1" i="1"/>
              <a:t>f(x)</a:t>
            </a:r>
            <a:r>
              <a:rPr lang="zh-CN" altLang="en-US" sz="2800"/>
              <a:t>为某个</a:t>
            </a:r>
            <a:r>
              <a:rPr lang="en-US" altLang="zh-CN" sz="2800" b="1" i="1"/>
              <a:t>m+1</a:t>
            </a:r>
            <a:r>
              <a:rPr lang="zh-CN" altLang="en-US" sz="2800"/>
              <a:t>次代数多项式时</a:t>
            </a:r>
            <a:r>
              <a:rPr lang="en-US" altLang="zh-CN" sz="2800"/>
              <a:t>, </a:t>
            </a:r>
            <a:r>
              <a:rPr lang="en-US" altLang="zh-CN" sz="2800" b="1" i="1"/>
              <a:t>R(f)</a:t>
            </a:r>
            <a:r>
              <a:rPr lang="en-US" altLang="zh-CN" sz="2800" b="1" i="1">
                <a:sym typeface="Symbol" panose="05050102010706020507" pitchFamily="18" charset="2"/>
              </a:rPr>
              <a:t>0</a:t>
            </a:r>
            <a:r>
              <a:rPr lang="en-US" altLang="zh-CN" sz="2800">
                <a:sym typeface="Symbol" panose="05050102010706020507" pitchFamily="18" charset="2"/>
              </a:rPr>
              <a:t>, </a:t>
            </a:r>
            <a:r>
              <a:rPr lang="zh-CN" altLang="en-US" sz="2800"/>
              <a:t>则称求积公式具有</a:t>
            </a:r>
            <a:r>
              <a:rPr lang="en-US" altLang="zh-CN" sz="2800" b="1" i="1"/>
              <a:t>m</a:t>
            </a:r>
            <a:r>
              <a:rPr lang="zh-CN" altLang="en-US" sz="2800"/>
              <a:t>次代数精度，或称求积公式的代数精度为</a:t>
            </a:r>
            <a:r>
              <a:rPr lang="en-US" altLang="zh-CN" sz="2800" b="1" i="1"/>
              <a:t>m</a:t>
            </a:r>
            <a:r>
              <a:rPr lang="zh-CN" altLang="en-US" sz="2800"/>
              <a:t>次</a:t>
            </a:r>
            <a:endParaRPr lang="en-US" altLang="zh-CN" b="1">
              <a:solidFill>
                <a:schemeClr val="hlink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3BC836-5E99-47B5-80B0-3548EAD89F9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代数精度的条件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291513" cy="4695825"/>
          </a:xfrm>
        </p:spPr>
        <p:txBody>
          <a:bodyPr/>
          <a:lstStyle/>
          <a:p>
            <a:pPr eaLnBrk="1" hangingPunct="1"/>
            <a:endParaRPr lang="zh-CN" altLang="en-US" sz="2800" b="1" dirty="0"/>
          </a:p>
          <a:p>
            <a:pPr eaLnBrk="1" hangingPunct="1"/>
            <a:endParaRPr lang="zh-CN" altLang="en-US" sz="2800" b="1" dirty="0"/>
          </a:p>
          <a:p>
            <a:pPr eaLnBrk="1" hangingPunct="1"/>
            <a:endParaRPr lang="zh-CN" altLang="en-US" sz="2800" b="1" dirty="0"/>
          </a:p>
          <a:p>
            <a:pPr eaLnBrk="1" hangingPunct="1"/>
            <a:endParaRPr lang="zh-CN" altLang="en-US" sz="2800" b="1" dirty="0"/>
          </a:p>
          <a:p>
            <a:pPr eaLnBrk="1" hangingPunct="1"/>
            <a:endParaRPr lang="zh-CN" altLang="en-US" sz="2800" b="1" dirty="0"/>
          </a:p>
          <a:p>
            <a:pPr eaLnBrk="1" hangingPunct="1"/>
            <a:endParaRPr lang="zh-CN" altLang="en-US" sz="2800" b="1" dirty="0"/>
          </a:p>
          <a:p>
            <a:pPr eaLnBrk="1" hangingPunct="1"/>
            <a:endParaRPr lang="zh-CN" altLang="en-US" sz="2800" dirty="0"/>
          </a:p>
          <a:p>
            <a:pPr eaLnBrk="1" hangingPunct="1"/>
            <a:r>
              <a:rPr lang="zh-CN" altLang="en-US" sz="2800" dirty="0"/>
              <a:t>结论：</a:t>
            </a:r>
            <a:r>
              <a:rPr lang="zh-CN" altLang="en-US" sz="2800" b="1" dirty="0">
                <a:solidFill>
                  <a:srgbClr val="7030A0"/>
                </a:solidFill>
              </a:rPr>
              <a:t>如果求积节点</a:t>
            </a:r>
            <a:r>
              <a:rPr lang="en-US" altLang="zh-CN" sz="2800" b="1" i="1" dirty="0" err="1">
                <a:solidFill>
                  <a:srgbClr val="7030A0"/>
                </a:solidFill>
              </a:rPr>
              <a:t>x</a:t>
            </a:r>
            <a:r>
              <a:rPr lang="en-US" altLang="zh-CN" sz="2800" b="1" i="1" baseline="-25000" dirty="0" err="1">
                <a:solidFill>
                  <a:srgbClr val="7030A0"/>
                </a:solidFill>
              </a:rPr>
              <a:t>k</a:t>
            </a:r>
            <a:r>
              <a:rPr lang="zh-CN" altLang="en-US" sz="2800" b="1" dirty="0">
                <a:solidFill>
                  <a:srgbClr val="7030A0"/>
                </a:solidFill>
              </a:rPr>
              <a:t>已知</a:t>
            </a:r>
            <a:r>
              <a:rPr lang="zh-CN" altLang="en-US" sz="2800" dirty="0"/>
              <a:t>，则只要节点数足够多，达到</a:t>
            </a:r>
            <a:r>
              <a:rPr lang="en-US" altLang="zh-CN" sz="2800" b="1" i="1" dirty="0">
                <a:solidFill>
                  <a:srgbClr val="FF0000"/>
                </a:solidFill>
              </a:rPr>
              <a:t>m=n</a:t>
            </a:r>
            <a:r>
              <a:rPr lang="zh-CN" altLang="en-US" sz="2800" dirty="0"/>
              <a:t>，则</a:t>
            </a:r>
            <a:r>
              <a:rPr lang="zh-CN" altLang="en-US" sz="2800" b="1" dirty="0">
                <a:solidFill>
                  <a:srgbClr val="660066"/>
                </a:solidFill>
              </a:rPr>
              <a:t>可</a:t>
            </a:r>
            <a:r>
              <a:rPr lang="zh-CN" altLang="en-US" sz="2800" dirty="0"/>
              <a:t>达到</a:t>
            </a:r>
            <a:r>
              <a:rPr lang="en-US" altLang="zh-CN" sz="2800" b="1" i="1" dirty="0"/>
              <a:t>n</a:t>
            </a:r>
            <a:r>
              <a:rPr lang="zh-CN" altLang="en-US" sz="2800" dirty="0"/>
              <a:t>次精度</a:t>
            </a:r>
            <a:endParaRPr lang="zh-CN" altLang="en-US" sz="2800" dirty="0"/>
          </a:p>
        </p:txBody>
      </p:sp>
      <p:pic>
        <p:nvPicPr>
          <p:cNvPr id="10244" name="Picture 4" descr="代数精度的必要条件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8207375" cy="344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5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6300788" y="2420938"/>
          <a:ext cx="2411412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2" imgW="4445000" imgH="419100" progId="Equation.DSMT4">
                  <p:embed/>
                </p:oleObj>
              </mc:Choice>
              <mc:Fallback>
                <p:oleObj name="Equation" r:id="rId2" imgW="44450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420938"/>
                        <a:ext cx="2411412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93F848-2C44-40D8-9B19-B14003142C8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插值型求积公式</a:t>
            </a:r>
            <a:endParaRPr lang="zh-CN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291513" cy="4302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/>
              <a:t>若用积分            近似代替积分            ，则得到</a:t>
            </a:r>
            <a:br>
              <a:rPr lang="zh-CN" altLang="en-US" sz="2800"/>
            </a:br>
            <a:r>
              <a:rPr lang="zh-CN" altLang="en-US" sz="2800" b="1">
                <a:solidFill>
                  <a:srgbClr val="660066"/>
                </a:solidFill>
              </a:rPr>
              <a:t>插值型求积公式</a:t>
            </a:r>
            <a:endParaRPr lang="zh-CN" altLang="en-US" sz="2800"/>
          </a:p>
        </p:txBody>
      </p:sp>
      <p:graphicFrame>
        <p:nvGraphicFramePr>
          <p:cNvPr id="15364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484438" y="1773238"/>
          <a:ext cx="10080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673100" imgH="330200" progId="Equation.3">
                  <p:embed/>
                </p:oleObj>
              </mc:Choice>
              <mc:Fallback>
                <p:oleObj name="公式" r:id="rId1" imgW="673100" imgH="330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773238"/>
                        <a:ext cx="10080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651500" y="1773238"/>
          <a:ext cx="100806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3" imgW="622300" imgH="330200" progId="Equation.3">
                  <p:embed/>
                </p:oleObj>
              </mc:Choice>
              <mc:Fallback>
                <p:oleObj name="公式" r:id="rId3" imgW="622300" imgH="330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773238"/>
                        <a:ext cx="1008063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12"/>
          <p:cNvGraphicFramePr>
            <a:graphicFrameLocks noChangeAspect="1"/>
          </p:cNvGraphicFramePr>
          <p:nvPr/>
        </p:nvGraphicFramePr>
        <p:xfrm>
          <a:off x="212725" y="2505075"/>
          <a:ext cx="8559800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5" imgW="3644900" imgH="1714500" progId="Equation.3">
                  <p:embed/>
                </p:oleObj>
              </mc:Choice>
              <mc:Fallback>
                <p:oleObj name="公式" r:id="rId5" imgW="3644900" imgH="1714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" y="2505075"/>
                        <a:ext cx="8559800" cy="402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3" name="Picture 13" descr="插值基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3929063"/>
            <a:ext cx="3132137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1069018" y="5929312"/>
            <a:ext cx="1511343" cy="1761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369" name="Picture 10" descr="一般数值积分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04813"/>
            <a:ext cx="190817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8516C7-44F0-44B4-BECE-87F5701B7B3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插值型求积公式的性质</a:t>
            </a:r>
            <a:endParaRPr lang="zh-CN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291513" cy="4302125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chemeClr val="folHlink"/>
                </a:solidFill>
              </a:rPr>
              <a:t>定理</a:t>
            </a:r>
            <a:r>
              <a:rPr lang="en-US" altLang="zh-CN" sz="2800">
                <a:solidFill>
                  <a:schemeClr val="folHlink"/>
                </a:solidFill>
              </a:rPr>
              <a:t>1</a:t>
            </a:r>
            <a:r>
              <a:rPr lang="zh-CN" altLang="en-US" sz="2800">
                <a:solidFill>
                  <a:schemeClr val="folHlink"/>
                </a:solidFill>
              </a:rPr>
              <a:t>　</a:t>
            </a:r>
            <a:r>
              <a:rPr lang="zh-CN" altLang="en-US" sz="2800"/>
              <a:t>具有</a:t>
            </a:r>
            <a:r>
              <a:rPr lang="en-US" altLang="zh-CN" sz="2800" b="1" i="1"/>
              <a:t>n+1</a:t>
            </a:r>
            <a:r>
              <a:rPr lang="zh-CN" altLang="en-US" sz="2800"/>
              <a:t>个求积节点的求积公式</a:t>
            </a:r>
            <a:br>
              <a:rPr lang="zh-CN" altLang="en-US" sz="2800"/>
            </a:br>
            <a:br>
              <a:rPr lang="zh-CN" altLang="en-US" sz="2800"/>
            </a:br>
            <a:br>
              <a:rPr lang="zh-CN" altLang="en-US" sz="2800"/>
            </a:br>
            <a:r>
              <a:rPr lang="zh-CN" altLang="en-US" sz="2800"/>
              <a:t>的代数精度至少为</a:t>
            </a:r>
            <a:r>
              <a:rPr lang="en-US" altLang="zh-CN" sz="2800" b="1" i="1"/>
              <a:t>n</a:t>
            </a:r>
            <a:r>
              <a:rPr lang="zh-CN" altLang="en-US" sz="2800"/>
              <a:t>次的充要条件是该求积公式是插值型求积公式．</a:t>
            </a:r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r>
              <a:rPr lang="zh-CN" altLang="en-US" sz="2800"/>
              <a:t>说明：如果按插值方式计算求积系数，可以保证求积的代数精度（比求积节点的个数少</a:t>
            </a:r>
            <a:r>
              <a:rPr lang="en-US" altLang="zh-CN" sz="2800"/>
              <a:t>1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graphicFrame>
        <p:nvGraphicFramePr>
          <p:cNvPr id="17412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55875" y="2349500"/>
          <a:ext cx="29527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1459865" imgH="431800" progId="Equation.3">
                  <p:embed/>
                </p:oleObj>
              </mc:Choice>
              <mc:Fallback>
                <p:oleObj name="公式" r:id="rId1" imgW="1459865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349500"/>
                        <a:ext cx="29527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8516C7-44F0-44B4-BECE-87F5701B7B3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定理</a:t>
            </a:r>
            <a:r>
              <a:rPr lang="en-US" altLang="zh-CN"/>
              <a:t>1</a:t>
            </a:r>
            <a:r>
              <a:rPr lang="zh-CN" altLang="en-US"/>
              <a:t>的推论</a:t>
            </a:r>
            <a:endParaRPr lang="zh-CN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145463" cy="4302125"/>
          </a:xfrm>
        </p:spPr>
        <p:txBody>
          <a:bodyPr/>
          <a:lstStyle/>
          <a:p>
            <a:pPr eaLnBrk="1" hangingPunct="1"/>
            <a:r>
              <a:rPr lang="zh-CN" altLang="en-US" sz="2800"/>
              <a:t>若</a:t>
            </a:r>
            <a:r>
              <a:rPr lang="en-US" altLang="zh-CN" sz="2800" b="1" i="1"/>
              <a:t>f(x)</a:t>
            </a:r>
            <a:r>
              <a:rPr lang="zh-CN" altLang="en-US" sz="2800" b="1" i="1"/>
              <a:t>＝</a:t>
            </a:r>
            <a:r>
              <a:rPr lang="en-US" altLang="zh-CN" sz="2800" b="1" i="1"/>
              <a:t>1</a:t>
            </a:r>
            <a:r>
              <a:rPr lang="zh-CN" altLang="en-US" sz="2800"/>
              <a:t>，</a:t>
            </a:r>
            <a:r>
              <a:rPr lang="en-US" altLang="zh-CN" sz="2800"/>
              <a:t>(</a:t>
            </a:r>
            <a:r>
              <a:rPr lang="en-US" altLang="zh-CN" sz="2800" b="1" i="1"/>
              <a:t>n=0</a:t>
            </a:r>
            <a:r>
              <a:rPr lang="en-US" altLang="zh-CN" sz="2800"/>
              <a:t>)</a:t>
            </a:r>
            <a:r>
              <a:rPr lang="zh-CN" altLang="en-US" sz="2800"/>
              <a:t>，求积公式简化成</a:t>
            </a:r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r>
              <a:rPr lang="zh-CN" altLang="en-US" sz="2800"/>
              <a:t>所以</a:t>
            </a:r>
            <a:r>
              <a:rPr lang="zh-CN" altLang="en-US" sz="2800">
                <a:sym typeface="Symbol" panose="05050102010706020507" pitchFamily="18" charset="2"/>
              </a:rPr>
              <a:t>有</a:t>
            </a:r>
            <a:endParaRPr lang="zh-CN" altLang="en-US" sz="2800">
              <a:sym typeface="Symbol" panose="05050102010706020507" pitchFamily="18" charset="2"/>
            </a:endParaRPr>
          </a:p>
          <a:p>
            <a:pPr eaLnBrk="1" hangingPunct="1"/>
            <a:endParaRPr lang="zh-CN" altLang="en-US" sz="2800">
              <a:sym typeface="Symbol" panose="05050102010706020507" pitchFamily="18" charset="2"/>
            </a:endParaRPr>
          </a:p>
          <a:p>
            <a:pPr eaLnBrk="1" hangingPunct="1"/>
            <a:endParaRPr lang="zh-CN" altLang="en-US" sz="2800">
              <a:sym typeface="Symbol" panose="05050102010706020507" pitchFamily="18" charset="2"/>
            </a:endParaRPr>
          </a:p>
          <a:p>
            <a:pPr eaLnBrk="1" hangingPunct="1"/>
            <a:endParaRPr lang="zh-CN" altLang="en-US" sz="2800"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>
                <a:sym typeface="Symbol" panose="05050102010706020507" pitchFamily="18" charset="2"/>
              </a:rPr>
              <a:t>说明什么问题呢？</a:t>
            </a:r>
            <a:endParaRPr lang="zh-CN" altLang="en-US" sz="2800">
              <a:sym typeface="Symbol" panose="05050102010706020507" pitchFamily="18" charset="2"/>
            </a:endParaRPr>
          </a:p>
        </p:txBody>
      </p:sp>
      <p:graphicFrame>
        <p:nvGraphicFramePr>
          <p:cNvPr id="18436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843213" y="3836988"/>
          <a:ext cx="1792287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812165" imgH="431800" progId="Equation.3">
                  <p:embed/>
                </p:oleObj>
              </mc:Choice>
              <mc:Fallback>
                <p:oleObj name="公式" r:id="rId1" imgW="812165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836988"/>
                        <a:ext cx="1792287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7" name="Picture 8" descr="一般数值积分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21163"/>
            <a:ext cx="2736850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438" name="Object 9"/>
          <p:cNvGraphicFramePr>
            <a:graphicFrameLocks noChangeAspect="1"/>
          </p:cNvGraphicFramePr>
          <p:nvPr/>
        </p:nvGraphicFramePr>
        <p:xfrm>
          <a:off x="2700338" y="2420938"/>
          <a:ext cx="17716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4" imgW="876300" imgH="431800" progId="Equation.3">
                  <p:embed/>
                </p:oleObj>
              </mc:Choice>
              <mc:Fallback>
                <p:oleObj name="公式" r:id="rId4" imgW="876300" imgH="431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420938"/>
                        <a:ext cx="17716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8516C7-44F0-44B4-BECE-87F5701B7B34}" type="slidenum">
              <a:rPr lang="zh-CN" altLang="en-US" smtClean="0"/>
            </a:fld>
            <a:endParaRPr lang="en-US" altLang="zh-CN"/>
          </a:p>
        </p:txBody>
      </p:sp>
      <p:graphicFrame>
        <p:nvGraphicFramePr>
          <p:cNvPr id="8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6803694" y="2385684"/>
          <a:ext cx="1080120" cy="644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6" imgW="723900" imgH="431800" progId="Equation.3">
                  <p:embed/>
                </p:oleObj>
              </mc:Choice>
              <mc:Fallback>
                <p:oleObj name="公式" r:id="rId6" imgW="7239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3694" y="2385684"/>
                        <a:ext cx="1080120" cy="644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" descr="二次插值基函数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7"/>
          <a:stretch>
            <a:fillRect/>
          </a:stretch>
        </p:blipFill>
        <p:spPr bwMode="auto">
          <a:xfrm>
            <a:off x="6141641" y="2885463"/>
            <a:ext cx="2788120" cy="162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高斯型求积公式</a:t>
            </a:r>
            <a:endParaRPr lang="zh-CN" altLang="en-US"/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557338"/>
            <a:ext cx="7993062" cy="48958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FF33CC"/>
                </a:solidFill>
              </a:rPr>
              <a:t>定义</a:t>
            </a:r>
            <a:r>
              <a:rPr lang="en-US" altLang="zh-CN" sz="2800" dirty="0">
                <a:solidFill>
                  <a:srgbClr val="FF33CC"/>
                </a:solidFill>
              </a:rPr>
              <a:t>4</a:t>
            </a:r>
            <a:r>
              <a:rPr lang="zh-CN" altLang="en-US" sz="2800" dirty="0"/>
              <a:t>　设具有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n+1</a:t>
            </a:r>
            <a:r>
              <a:rPr lang="zh-CN" altLang="en-US" sz="2800" dirty="0"/>
              <a:t>个求积节点的</a:t>
            </a:r>
            <a:r>
              <a:rPr lang="zh-CN" altLang="en-US" sz="2800" dirty="0">
                <a:solidFill>
                  <a:srgbClr val="7030A0"/>
                </a:solidFill>
              </a:rPr>
              <a:t>插值型</a:t>
            </a:r>
            <a:r>
              <a:rPr lang="zh-CN" altLang="en-US" sz="2800" dirty="0"/>
              <a:t>求积公式为</a:t>
            </a:r>
            <a:endParaRPr lang="zh-CN" altLang="en-US" sz="2800" dirty="0"/>
          </a:p>
          <a:p>
            <a:pPr eaLnBrk="1" hangingPunct="1">
              <a:lnSpc>
                <a:spcPct val="90000"/>
              </a:lnSpc>
            </a:pPr>
            <a:endParaRPr lang="zh-CN" altLang="en-US" sz="2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　</a:t>
            </a:r>
            <a:endParaRPr lang="zh-CN" altLang="en-US" sz="2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	其中</a:t>
            </a:r>
            <a:r>
              <a:rPr lang="zh-CN" altLang="en-US" sz="2800" b="1" i="1" dirty="0">
                <a:latin typeface="Times New Roman" panose="02020603050405020304" pitchFamily="18" charset="0"/>
                <a:ea typeface="幼圆" panose="02010509060101010101" pitchFamily="49" charset="-122"/>
                <a:sym typeface="Symbol" panose="05050102010706020507" pitchFamily="18" charset="2"/>
              </a:rPr>
              <a:t></a:t>
            </a:r>
            <a:r>
              <a:rPr lang="en-US" altLang="zh-CN" sz="2800" b="1" i="1" dirty="0">
                <a:latin typeface="Times New Roman" panose="02020603050405020304" pitchFamily="18" charset="0"/>
                <a:ea typeface="幼圆" panose="02010509060101010101" pitchFamily="49" charset="-122"/>
                <a:sym typeface="Symbol" panose="05050102010706020507" pitchFamily="18" charset="2"/>
              </a:rPr>
              <a:t>(x)</a:t>
            </a:r>
            <a:r>
              <a:rPr lang="zh-CN" altLang="en-US" sz="2800" dirty="0"/>
              <a:t>为</a:t>
            </a:r>
            <a:r>
              <a:rPr lang="en-US" altLang="zh-CN" sz="2800" b="1" dirty="0">
                <a:latin typeface="Times New Roman" panose="02020603050405020304" pitchFamily="18" charset="0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a, b</a:t>
            </a:r>
            <a:r>
              <a:rPr lang="en-US" altLang="zh-CN" sz="2800" b="1" dirty="0">
                <a:latin typeface="Times New Roman" panose="02020603050405020304" pitchFamily="18" charset="0"/>
              </a:rPr>
              <a:t>]</a:t>
            </a:r>
            <a:r>
              <a:rPr lang="zh-CN" altLang="en-US" sz="2800" dirty="0"/>
              <a:t>上的权函数，求积系数为</a:t>
            </a:r>
            <a:endParaRPr lang="zh-CN" altLang="en-US" sz="2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　</a:t>
            </a:r>
            <a:endParaRPr lang="zh-CN" altLang="en-US" sz="2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   </a:t>
            </a:r>
            <a:endParaRPr lang="zh-CN" altLang="en-US" sz="2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	若求积公式</a:t>
            </a:r>
            <a:r>
              <a:rPr lang="en-US" altLang="zh-CN" sz="2800" dirty="0"/>
              <a:t>(5.1)</a:t>
            </a:r>
            <a:r>
              <a:rPr lang="zh-CN" altLang="en-US" sz="2800" dirty="0"/>
              <a:t>的</a:t>
            </a:r>
            <a:r>
              <a:rPr lang="zh-CN" altLang="en-US" sz="2800" dirty="0">
                <a:solidFill>
                  <a:srgbClr val="7030A0"/>
                </a:solidFill>
              </a:rPr>
              <a:t>代数精度至少为</a:t>
            </a:r>
            <a:r>
              <a:rPr lang="en-US" altLang="zh-CN" sz="28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2n+1</a:t>
            </a:r>
            <a:r>
              <a:rPr lang="zh-CN" altLang="en-US" sz="2800" dirty="0">
                <a:solidFill>
                  <a:srgbClr val="7030A0"/>
                </a:solidFill>
              </a:rPr>
              <a:t>次</a:t>
            </a:r>
            <a:r>
              <a:rPr lang="zh-CN" altLang="en-US" sz="2800" dirty="0"/>
              <a:t>，则称该公式为</a:t>
            </a:r>
            <a:r>
              <a:rPr lang="zh-CN" altLang="en-US" sz="2800" dirty="0">
                <a:solidFill>
                  <a:srgbClr val="FF0000"/>
                </a:solidFill>
              </a:rPr>
              <a:t>高斯型求积公式</a:t>
            </a:r>
            <a:r>
              <a:rPr lang="zh-CN" altLang="en-US" sz="2800" dirty="0"/>
              <a:t>．这时，求积节点</a:t>
            </a:r>
            <a:r>
              <a:rPr lang="en-US" altLang="zh-CN" sz="2800" i="1" dirty="0" err="1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 dirty="0" err="1">
                <a:latin typeface="Times New Roman" panose="02020603050405020304" pitchFamily="18" charset="0"/>
              </a:rPr>
              <a:t>k</a:t>
            </a:r>
            <a:r>
              <a:rPr lang="zh-CN" altLang="en-US" sz="2800" dirty="0"/>
              <a:t>称为</a:t>
            </a:r>
            <a:r>
              <a:rPr lang="zh-CN" altLang="en-US" sz="2800" dirty="0">
                <a:solidFill>
                  <a:srgbClr val="FF0000"/>
                </a:solidFill>
              </a:rPr>
              <a:t>高斯型节点</a:t>
            </a:r>
            <a:r>
              <a:rPr lang="zh-CN" altLang="en-US" sz="2800" dirty="0"/>
              <a:t>．</a:t>
            </a:r>
            <a:endParaRPr lang="zh-CN" altLang="en-US" sz="2800" dirty="0"/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900113" y="3933825"/>
          <a:ext cx="64801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6959600" imgH="1206500" progId="Equation.DSMT4">
                  <p:embed/>
                </p:oleObj>
              </mc:Choice>
              <mc:Fallback>
                <p:oleObj name="Equation" r:id="rId1" imgW="6959600" imgH="1206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933825"/>
                        <a:ext cx="648017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2051050" y="2060575"/>
          <a:ext cx="371157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3505200" imgH="838200" progId="Equation.DSMT4">
                  <p:embed/>
                </p:oleObj>
              </mc:Choice>
              <mc:Fallback>
                <p:oleObj name="Equation" r:id="rId3" imgW="3505200" imgH="838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060575"/>
                        <a:ext cx="3711575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804025" y="2205038"/>
            <a:ext cx="76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</a:rPr>
              <a:t>(5.1)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5E0D9-B4B8-403B-BF2E-2BEB767008B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高斯点的要求</a:t>
            </a:r>
            <a:endParaRPr lang="zh-CN" alt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47050" cy="4530725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chemeClr val="folHlink"/>
                </a:solidFill>
              </a:rPr>
              <a:t>定理</a:t>
            </a:r>
            <a:r>
              <a:rPr lang="en-US" altLang="zh-CN" sz="2800">
                <a:solidFill>
                  <a:schemeClr val="folHlink"/>
                </a:solidFill>
              </a:rPr>
              <a:t>5</a:t>
            </a:r>
            <a:r>
              <a:rPr lang="zh-CN" altLang="en-US" sz="2800"/>
              <a:t>　具有</a:t>
            </a:r>
            <a:r>
              <a:rPr lang="en-US" altLang="zh-CN" sz="2800" b="1" i="1">
                <a:latin typeface="Times New Roman" panose="02020603050405020304" pitchFamily="18" charset="0"/>
              </a:rPr>
              <a:t>n+1</a:t>
            </a:r>
            <a:r>
              <a:rPr lang="zh-CN" altLang="en-US" sz="2800"/>
              <a:t>个求积节点</a:t>
            </a:r>
            <a:r>
              <a:rPr lang="en-US" altLang="zh-CN" sz="2800" b="1" i="1">
                <a:latin typeface="Times New Roman" panose="02020603050405020304" pitchFamily="18" charset="0"/>
              </a:rPr>
              <a:t>x</a:t>
            </a:r>
            <a:r>
              <a:rPr lang="en-US" altLang="zh-CN" sz="2800" b="1" i="1" baseline="-25000">
                <a:latin typeface="Times New Roman" panose="02020603050405020304" pitchFamily="18" charset="0"/>
              </a:rPr>
              <a:t>k</a:t>
            </a:r>
            <a:r>
              <a:rPr lang="zh-CN" altLang="en-US" sz="2800"/>
              <a:t>的插值型求积公式</a:t>
            </a:r>
            <a:r>
              <a:rPr lang="en-US" altLang="zh-CN" sz="2800"/>
              <a:t>(5.1)</a:t>
            </a:r>
            <a:r>
              <a:rPr lang="zh-CN" altLang="en-US" sz="2800"/>
              <a:t>是高斯型求积公式的</a:t>
            </a:r>
            <a:r>
              <a:rPr lang="zh-CN" altLang="en-US" sz="2800" b="1">
                <a:solidFill>
                  <a:srgbClr val="7030A0"/>
                </a:solidFill>
              </a:rPr>
              <a:t>充要条件</a:t>
            </a:r>
            <a:r>
              <a:rPr lang="zh-CN" altLang="en-US" sz="2800"/>
              <a:t>是</a:t>
            </a:r>
            <a:r>
              <a:rPr lang="en-US" altLang="zh-CN" sz="2800"/>
              <a:t>:</a:t>
            </a:r>
            <a:endParaRPr lang="en-US" altLang="zh-CN" sz="2800"/>
          </a:p>
          <a:p>
            <a:pPr eaLnBrk="1" hangingPunct="1"/>
            <a:endParaRPr lang="en-US" altLang="zh-CN" sz="2800"/>
          </a:p>
          <a:p>
            <a:pPr eaLnBrk="1" hangingPunct="1"/>
            <a:endParaRPr lang="en-US" altLang="zh-CN" sz="2800"/>
          </a:p>
          <a:p>
            <a:pPr eaLnBrk="1" hangingPunct="1"/>
            <a:endParaRPr lang="en-US" altLang="zh-CN" sz="2800"/>
          </a:p>
          <a:p>
            <a:pPr eaLnBrk="1" hangingPunct="1"/>
            <a:endParaRPr lang="zh-CN" altLang="en-US" sz="2800"/>
          </a:p>
          <a:p>
            <a:pPr eaLnBrk="1" hangingPunct="1"/>
            <a:r>
              <a:rPr lang="zh-CN" altLang="en-US" sz="2800"/>
              <a:t>即以这些积分（插值）节点为零点的多项式与次数不超过</a:t>
            </a:r>
            <a:r>
              <a:rPr lang="en-US" altLang="zh-CN" sz="2800" b="1" i="1">
                <a:latin typeface="Times New Roman" panose="02020603050405020304" pitchFamily="18" charset="0"/>
              </a:rPr>
              <a:t>n</a:t>
            </a:r>
            <a:r>
              <a:rPr lang="zh-CN" altLang="en-US" sz="2800"/>
              <a:t>的多项式</a:t>
            </a:r>
            <a:r>
              <a:rPr lang="en-US" altLang="zh-CN" sz="2800" b="1" i="1">
                <a:latin typeface="Times New Roman" panose="02020603050405020304" pitchFamily="18" charset="0"/>
              </a:rPr>
              <a:t>P(x)</a:t>
            </a:r>
            <a:r>
              <a:rPr lang="zh-CN" altLang="en-US" sz="2800"/>
              <a:t>均</a:t>
            </a:r>
            <a:r>
              <a:rPr lang="zh-CN" altLang="en-US" sz="2800" b="1">
                <a:solidFill>
                  <a:srgbClr val="FF0000"/>
                </a:solidFill>
              </a:rPr>
              <a:t>正交</a:t>
            </a:r>
            <a:r>
              <a:rPr lang="zh-CN" altLang="en-US" sz="2800"/>
              <a:t>．</a:t>
            </a:r>
            <a:endParaRPr lang="zh-CN" altLang="en-US" sz="2800"/>
          </a:p>
        </p:txBody>
      </p:sp>
      <p:graphicFrame>
        <p:nvGraphicFramePr>
          <p:cNvPr id="10244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1116013" y="2565400"/>
          <a:ext cx="5832475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2336800" imgH="787400" progId="Equation.3">
                  <p:embed/>
                </p:oleObj>
              </mc:Choice>
              <mc:Fallback>
                <p:oleObj name="公式" r:id="rId1" imgW="2336800" imgH="787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65400"/>
                        <a:ext cx="5832475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CFB33DE-826A-46AC-914D-5C2756BFB7A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57338"/>
            <a:ext cx="7772400" cy="4538662"/>
          </a:xfrm>
        </p:spPr>
        <p:txBody>
          <a:bodyPr/>
          <a:lstStyle/>
          <a:p>
            <a:pPr eaLnBrk="1" hangingPunct="1"/>
            <a:r>
              <a:rPr lang="zh-CN" altLang="en-US"/>
              <a:t>利用</a:t>
            </a:r>
            <a:r>
              <a:rPr lang="zh-CN" altLang="en-US">
                <a:solidFill>
                  <a:srgbClr val="FF0000"/>
                </a:solidFill>
              </a:rPr>
              <a:t>正交多项式</a:t>
            </a:r>
            <a:r>
              <a:rPr lang="zh-CN" altLang="en-US"/>
              <a:t>的性质可以给出一个答案：</a:t>
            </a:r>
            <a:endParaRPr lang="zh-CN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　设</a:t>
            </a:r>
            <a:r>
              <a:rPr lang="en-US" altLang="zh-CN" b="1">
                <a:latin typeface="Times New Roman" panose="02020603050405020304" pitchFamily="18" charset="0"/>
              </a:rPr>
              <a:t>{</a:t>
            </a:r>
            <a:r>
              <a:rPr lang="en-US" altLang="zh-CN" b="1" i="1">
                <a:latin typeface="Times New Roman" panose="02020603050405020304" pitchFamily="18" charset="0"/>
              </a:rPr>
              <a:t>P</a:t>
            </a:r>
            <a:r>
              <a:rPr lang="en-US" altLang="zh-CN" sz="2000" b="1" i="1">
                <a:latin typeface="Times New Roman" panose="02020603050405020304" pitchFamily="18" charset="0"/>
              </a:rPr>
              <a:t>i</a:t>
            </a:r>
            <a:r>
              <a:rPr lang="en-US" altLang="zh-CN" b="1" i="1">
                <a:latin typeface="Times New Roman" panose="02020603050405020304" pitchFamily="18" charset="0"/>
              </a:rPr>
              <a:t>(x)</a:t>
            </a:r>
            <a:r>
              <a:rPr lang="en-US" altLang="zh-CN" b="1">
                <a:latin typeface="Times New Roman" panose="02020603050405020304" pitchFamily="18" charset="0"/>
              </a:rPr>
              <a:t>}</a:t>
            </a:r>
            <a:r>
              <a:rPr lang="zh-CN" altLang="en-US"/>
              <a:t>是关于权函数</a:t>
            </a:r>
            <a:r>
              <a:rPr lang="zh-CN" altLang="en-US" b="1" i="1"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(x)</a:t>
            </a:r>
            <a:r>
              <a:rPr lang="zh-CN" altLang="en-US"/>
              <a:t>和区间</a:t>
            </a:r>
            <a:r>
              <a:rPr lang="en-US" altLang="zh-CN" b="1">
                <a:latin typeface="Times New Roman" panose="02020603050405020304" pitchFamily="18" charset="0"/>
              </a:rPr>
              <a:t>[</a:t>
            </a:r>
            <a:r>
              <a:rPr lang="en-US" altLang="zh-CN" b="1" i="1">
                <a:latin typeface="Times New Roman" panose="02020603050405020304" pitchFamily="18" charset="0"/>
              </a:rPr>
              <a:t>a, b</a:t>
            </a:r>
            <a:r>
              <a:rPr lang="en-US" altLang="zh-CN" b="1">
                <a:latin typeface="Times New Roman" panose="02020603050405020304" pitchFamily="18" charset="0"/>
              </a:rPr>
              <a:t>]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正交多项式序列</a:t>
            </a:r>
            <a:r>
              <a:rPr lang="zh-CN" altLang="en-US"/>
              <a:t>，取求积公式</a:t>
            </a:r>
            <a:r>
              <a:rPr lang="en-US" altLang="zh-CN"/>
              <a:t>(5.1)</a:t>
            </a:r>
            <a:r>
              <a:rPr lang="zh-CN" altLang="en-US"/>
              <a:t>的求积节点</a:t>
            </a:r>
            <a:r>
              <a:rPr lang="en-US" altLang="zh-CN" b="1" i="1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k</a:t>
            </a:r>
            <a:r>
              <a:rPr lang="en-US" altLang="zh-CN" b="1" i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(</a:t>
            </a:r>
            <a:r>
              <a:rPr lang="en-US" altLang="zh-CN" b="1" i="1">
                <a:latin typeface="Times New Roman" panose="02020603050405020304" pitchFamily="18" charset="0"/>
              </a:rPr>
              <a:t>k=0, 1, …, n</a:t>
            </a:r>
            <a:r>
              <a:rPr lang="en-US" altLang="zh-CN" b="1">
                <a:latin typeface="Times New Roman" panose="02020603050405020304" pitchFamily="18" charset="0"/>
              </a:rPr>
              <a:t>)</a:t>
            </a:r>
            <a:r>
              <a:rPr lang="zh-CN" altLang="en-US"/>
              <a:t>为</a:t>
            </a:r>
            <a:r>
              <a:rPr lang="en-US" altLang="zh-CN" b="1" i="1">
                <a:latin typeface="Times New Roman" panose="02020603050405020304" pitchFamily="18" charset="0"/>
              </a:rPr>
              <a:t>P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n+1</a:t>
            </a:r>
            <a:r>
              <a:rPr lang="en-US" altLang="zh-CN" b="1" i="1">
                <a:latin typeface="Times New Roman" panose="02020603050405020304" pitchFamily="18" charset="0"/>
              </a:rPr>
              <a:t>(x)</a:t>
            </a:r>
            <a:r>
              <a:rPr lang="zh-CN" altLang="en-US"/>
              <a:t>的零点，即取</a:t>
            </a:r>
            <a:r>
              <a:rPr lang="en-US" altLang="zh-CN" b="1" i="1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k</a:t>
            </a:r>
            <a:r>
              <a:rPr lang="zh-CN" altLang="en-US"/>
              <a:t>使得</a:t>
            </a:r>
            <a:endParaRPr lang="zh-CN" altLang="en-US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　其中</a:t>
            </a:r>
            <a:r>
              <a:rPr lang="zh-CN" altLang="en-US" b="1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/>
              <a:t>为</a:t>
            </a:r>
            <a:r>
              <a:rPr lang="en-US" altLang="zh-CN" b="1" i="1">
                <a:latin typeface="Times New Roman" panose="02020603050405020304" pitchFamily="18" charset="0"/>
              </a:rPr>
              <a:t>P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n+1</a:t>
            </a:r>
            <a:r>
              <a:rPr lang="en-US" altLang="zh-CN" b="1" i="1">
                <a:latin typeface="Times New Roman" panose="02020603050405020304" pitchFamily="18" charset="0"/>
              </a:rPr>
              <a:t>(x)</a:t>
            </a:r>
            <a:r>
              <a:rPr lang="zh-CN" altLang="en-US"/>
              <a:t>的首项系数．</a:t>
            </a:r>
            <a:endParaRPr lang="zh-CN" altLang="en-US"/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3203575" y="4581525"/>
          <a:ext cx="24257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2425700" imgH="482600" progId="Equation.DSMT4">
                  <p:embed/>
                </p:oleObj>
              </mc:Choice>
              <mc:Fallback>
                <p:oleObj name="Equation" r:id="rId1" imgW="2425700" imgH="482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581525"/>
                        <a:ext cx="24257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如何确定高斯点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有效数字</a:t>
            </a:r>
            <a:endParaRPr lang="zh-CN" altLang="en-US"/>
          </a:p>
        </p:txBody>
      </p:sp>
      <p:sp>
        <p:nvSpPr>
          <p:cNvPr id="2054" name="Rectangle 2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609600" y="1600200"/>
            <a:ext cx="7848600" cy="4498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/>
              <a:t>注意：</a:t>
            </a:r>
            <a:endParaRPr lang="zh-CN" altLang="en-US" sz="2800" b="1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/>
              <a:t>1) </a:t>
            </a:r>
            <a:r>
              <a:rPr lang="zh-CN" altLang="en-US" sz="2400" b="1"/>
              <a:t>精确值有无穷多位有效数字；</a:t>
            </a:r>
            <a:endParaRPr lang="zh-CN" altLang="en-US" sz="2400" b="1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/>
              <a:t>2) </a:t>
            </a:r>
            <a:r>
              <a:rPr lang="zh-CN" altLang="en-US" sz="2400" b="1"/>
              <a:t>近似值的有效数字位与其小数点后有几位数字没有直接关系．</a:t>
            </a:r>
            <a:endParaRPr lang="zh-CN" altLang="en-US" sz="2400" b="1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/>
              <a:t>3) </a:t>
            </a:r>
            <a:r>
              <a:rPr lang="zh-CN" altLang="en-US" sz="2400" b="1"/>
              <a:t>要注意近似值的正确写法．</a:t>
            </a:r>
            <a:endParaRPr lang="zh-CN" altLang="en-US" sz="2400" b="1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/>
              <a:t>4) </a:t>
            </a:r>
            <a:r>
              <a:rPr lang="zh-CN" altLang="en-US" sz="2400" b="1"/>
              <a:t>若</a:t>
            </a:r>
            <a:r>
              <a:rPr lang="en-US" altLang="zh-CN" sz="2400" b="1" i="1">
                <a:latin typeface="Times New Roman" panose="02020603050405020304" pitchFamily="18" charset="0"/>
              </a:rPr>
              <a:t>x*</a:t>
            </a:r>
            <a:r>
              <a:rPr lang="zh-CN" altLang="en-US" sz="2400" b="1"/>
              <a:t>有</a:t>
            </a:r>
            <a:r>
              <a:rPr lang="en-US" altLang="zh-CN" sz="2400" b="1" i="1">
                <a:latin typeface="Times New Roman" panose="02020603050405020304" pitchFamily="18" charset="0"/>
              </a:rPr>
              <a:t>n</a:t>
            </a:r>
            <a:r>
              <a:rPr lang="zh-CN" altLang="en-US" sz="2400" b="1"/>
              <a:t>位有效数字，则</a:t>
            </a:r>
            <a:r>
              <a:rPr lang="en-US" altLang="zh-CN" sz="2400" b="1" i="1">
                <a:latin typeface="Times New Roman" panose="02020603050405020304" pitchFamily="18" charset="0"/>
              </a:rPr>
              <a:t>x*</a:t>
            </a:r>
            <a:r>
              <a:rPr lang="zh-CN" altLang="en-US" sz="2400" b="1"/>
              <a:t>可写成</a:t>
            </a:r>
            <a:endParaRPr lang="zh-CN" altLang="en-US" sz="2400" b="1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400" b="1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400" b="1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/>
              <a:t>其中</a:t>
            </a:r>
            <a:endParaRPr lang="zh-CN" altLang="en-US" sz="2400" b="1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400" b="1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/>
              <a:t>且</a:t>
            </a:r>
            <a:endParaRPr lang="zh-CN" altLang="en-US" sz="2400" b="1"/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/>
              <a:t>　</a:t>
            </a:r>
            <a:r>
              <a:rPr lang="zh-CN" altLang="en-US" sz="2800" b="1">
                <a:solidFill>
                  <a:srgbClr val="660033"/>
                </a:solidFill>
              </a:rPr>
              <a:t>反之亦然！</a:t>
            </a:r>
            <a:endParaRPr lang="zh-CN" altLang="en-US" sz="2800" b="1">
              <a:solidFill>
                <a:srgbClr val="660033"/>
              </a:solidFill>
            </a:endParaRPr>
          </a:p>
        </p:txBody>
      </p:sp>
      <p:graphicFrame>
        <p:nvGraphicFramePr>
          <p:cNvPr id="2050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667000" y="4114800"/>
          <a:ext cx="32004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548765" imgH="241300" progId="Equation.3">
                  <p:embed/>
                </p:oleObj>
              </mc:Choice>
              <mc:Fallback>
                <p:oleObj name="公式" r:id="rId1" imgW="1548765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114800"/>
                        <a:ext cx="32004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828800" y="4800600"/>
          <a:ext cx="48768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2476500" imgH="228600" progId="Equation.3">
                  <p:embed/>
                </p:oleObj>
              </mc:Choice>
              <mc:Fallback>
                <p:oleObj name="公式" r:id="rId3" imgW="24765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00600"/>
                        <a:ext cx="48768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10"/>
          <p:cNvGraphicFramePr>
            <a:graphicFrameLocks noChangeAspect="1"/>
          </p:cNvGraphicFramePr>
          <p:nvPr/>
        </p:nvGraphicFramePr>
        <p:xfrm>
          <a:off x="1600200" y="5486400"/>
          <a:ext cx="17526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989965" imgH="393700" progId="Equation.3">
                  <p:embed/>
                </p:oleObj>
              </mc:Choice>
              <mc:Fallback>
                <p:oleObj name="公式" r:id="rId5" imgW="989965" imgH="393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486400"/>
                        <a:ext cx="175260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5B9C2-8087-436B-BFFF-11EAC88A9A4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高斯</a:t>
            </a:r>
            <a:r>
              <a:rPr lang="en-US" altLang="zh-CN"/>
              <a:t>-</a:t>
            </a:r>
            <a:r>
              <a:rPr lang="zh-CN" altLang="en-US"/>
              <a:t>勒让德求积公式</a:t>
            </a:r>
            <a:endParaRPr lang="zh-CN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取</a:t>
            </a:r>
            <a:r>
              <a:rPr lang="zh-CN" altLang="en-US" b="1" i="1"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(x)1</a:t>
            </a:r>
            <a:r>
              <a:rPr lang="zh-CN" altLang="en-US" sz="2800"/>
              <a:t>，正交多项式组取</a:t>
            </a:r>
            <a:r>
              <a:rPr lang="zh-CN" altLang="en-US" sz="2800" b="1"/>
              <a:t>勒让德多项式组</a:t>
            </a:r>
            <a:r>
              <a:rPr lang="zh-CN" altLang="en-US" sz="2800"/>
              <a:t>，得到</a:t>
            </a:r>
            <a:r>
              <a:rPr lang="zh-CN" altLang="en-US" sz="2800" b="1">
                <a:solidFill>
                  <a:srgbClr val="FF0000"/>
                </a:solidFill>
              </a:rPr>
              <a:t>高斯</a:t>
            </a:r>
            <a:r>
              <a:rPr lang="en-US" altLang="zh-CN" sz="2800">
                <a:solidFill>
                  <a:srgbClr val="FF0000"/>
                </a:solidFill>
              </a:rPr>
              <a:t>-</a:t>
            </a:r>
            <a:r>
              <a:rPr lang="zh-CN" altLang="en-US" sz="2800" b="1">
                <a:solidFill>
                  <a:srgbClr val="FF0000"/>
                </a:solidFill>
              </a:rPr>
              <a:t>勒让德求积公式</a:t>
            </a:r>
            <a:r>
              <a:rPr lang="zh-CN" altLang="en-US" sz="2800" b="1"/>
              <a:t>．</a:t>
            </a:r>
            <a:r>
              <a:rPr lang="zh-CN" altLang="en-US" sz="2800"/>
              <a:t>右表给出次数</a:t>
            </a:r>
            <a:r>
              <a:rPr lang="en-US" altLang="zh-CN" b="1" i="1">
                <a:latin typeface="Times New Roman" panose="02020603050405020304" pitchFamily="18" charset="0"/>
              </a:rPr>
              <a:t>n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3</a:t>
            </a:r>
            <a:r>
              <a:rPr lang="zh-CN" altLang="en-US" sz="2800">
                <a:sym typeface="Symbol" panose="05050102010706020507" pitchFamily="18" charset="2"/>
              </a:rPr>
              <a:t>时对应的</a:t>
            </a:r>
            <a:r>
              <a:rPr lang="zh-CN" altLang="en-US" sz="2800" b="1"/>
              <a:t>高斯</a:t>
            </a:r>
            <a:r>
              <a:rPr lang="en-US" altLang="zh-CN" sz="2800"/>
              <a:t>-</a:t>
            </a:r>
            <a:r>
              <a:rPr lang="zh-CN" altLang="en-US" sz="2800" b="1"/>
              <a:t>勒让德</a:t>
            </a:r>
            <a:r>
              <a:rPr lang="zh-CN" altLang="en-US" sz="2800">
                <a:sym typeface="Symbol" panose="05050102010706020507" pitchFamily="18" charset="2"/>
              </a:rPr>
              <a:t>节点和</a:t>
            </a:r>
            <a:r>
              <a:rPr lang="zh-CN" altLang="en-US" sz="2800" b="1"/>
              <a:t>高斯</a:t>
            </a:r>
            <a:r>
              <a:rPr lang="en-US" altLang="zh-CN" sz="2800"/>
              <a:t>-</a:t>
            </a:r>
            <a:r>
              <a:rPr lang="zh-CN" altLang="en-US" sz="2800" b="1"/>
              <a:t>勒让德</a:t>
            </a:r>
            <a:r>
              <a:rPr lang="zh-CN" altLang="en-US" sz="2800">
                <a:sym typeface="Symbol" panose="05050102010706020507" pitchFamily="18" charset="2"/>
              </a:rPr>
              <a:t>系数．更多的情形见</a:t>
            </a:r>
            <a:r>
              <a:rPr lang="en-US" altLang="zh-CN" sz="2800">
                <a:sym typeface="Symbol" panose="05050102010706020507" pitchFamily="18" charset="2"/>
              </a:rPr>
              <a:t>P122</a:t>
            </a:r>
            <a:r>
              <a:rPr lang="zh-CN" altLang="en-US" sz="2800">
                <a:sym typeface="Symbol" panose="05050102010706020507" pitchFamily="18" charset="2"/>
              </a:rPr>
              <a:t>表</a:t>
            </a:r>
            <a:r>
              <a:rPr lang="en-US" altLang="zh-CN" sz="2800">
                <a:sym typeface="Symbol" panose="05050102010706020507" pitchFamily="18" charset="2"/>
              </a:rPr>
              <a:t>4-7</a:t>
            </a:r>
            <a:r>
              <a:rPr lang="zh-CN" altLang="en-US" sz="2800">
                <a:sym typeface="Symbol" panose="05050102010706020507" pitchFamily="18" charset="2"/>
              </a:rPr>
              <a:t>．</a:t>
            </a:r>
            <a:endParaRPr lang="zh-CN" altLang="en-US" sz="2800">
              <a:sym typeface="Symbol" panose="05050102010706020507" pitchFamily="18" charset="2"/>
            </a:endParaRPr>
          </a:p>
        </p:txBody>
      </p:sp>
      <p:graphicFrame>
        <p:nvGraphicFramePr>
          <p:cNvPr id="16444" name="Group 60"/>
          <p:cNvGraphicFramePr>
            <a:graphicFrameLocks noGrp="1"/>
          </p:cNvGraphicFramePr>
          <p:nvPr>
            <p:ph sz="quarter" idx="2"/>
          </p:nvPr>
        </p:nvGraphicFramePr>
        <p:xfrm>
          <a:off x="4648200" y="1844675"/>
          <a:ext cx="4038600" cy="3286125"/>
        </p:xfrm>
        <a:graphic>
          <a:graphicData uri="http://schemas.openxmlformats.org/drawingml/2006/table">
            <a:tbl>
              <a:tblPr/>
              <a:tblGrid>
                <a:gridCol w="1346200"/>
                <a:gridCol w="1346200"/>
                <a:gridCol w="1346200"/>
              </a:tblGrid>
              <a:tr h="579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US" altLang="zh-CN" sz="3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32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0" lang="en-US" altLang="zh-CN" sz="3200" b="1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32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kumimoji="0" lang="en-US" altLang="zh-CN" sz="3200" b="1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2.000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0.577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1.000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2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0.775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0.000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0.556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0.889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2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0.861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0.340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0.348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0.652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489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9E1E0B2-7FB0-4E52-954F-CA4B332E57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高斯</a:t>
            </a:r>
            <a:r>
              <a:rPr lang="en-US" altLang="zh-CN"/>
              <a:t>-</a:t>
            </a:r>
            <a:r>
              <a:rPr lang="zh-CN" altLang="en-US"/>
              <a:t>切比雪夫求积公式</a:t>
            </a:r>
            <a:endParaRPr lang="zh-CN" altLang="en-US"/>
          </a:p>
        </p:txBody>
      </p:sp>
      <p:sp>
        <p:nvSpPr>
          <p:cNvPr id="2150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前提</a:t>
            </a:r>
            <a:r>
              <a:rPr lang="en-US" altLang="zh-CN"/>
              <a:t>——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高斯</a:t>
            </a:r>
            <a:r>
              <a:rPr lang="en-US" altLang="zh-CN"/>
              <a:t>-</a:t>
            </a:r>
            <a:r>
              <a:rPr lang="zh-CN" altLang="en-US"/>
              <a:t>切比雪夫求积公式</a:t>
            </a:r>
            <a:endParaRPr lang="zh-CN" altLang="en-US"/>
          </a:p>
        </p:txBody>
      </p:sp>
      <p:graphicFrame>
        <p:nvGraphicFramePr>
          <p:cNvPr id="21508" name="Object 2"/>
          <p:cNvGraphicFramePr>
            <a:graphicFrameLocks noChangeAspect="1"/>
          </p:cNvGraphicFramePr>
          <p:nvPr/>
        </p:nvGraphicFramePr>
        <p:xfrm>
          <a:off x="2627313" y="1484313"/>
          <a:ext cx="59309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2540000" imgH="431800" progId="Equation.3">
                  <p:embed/>
                </p:oleObj>
              </mc:Choice>
              <mc:Fallback>
                <p:oleObj name="公式" r:id="rId1" imgW="25400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484313"/>
                        <a:ext cx="5930900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9" name="图片 8" descr="高斯切比雪夫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429000"/>
            <a:ext cx="5976938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ECC06E6-E9A4-47DE-9345-62C4932324CD}" type="slidenum">
              <a:rPr lang="zh-CN" altLang="en-US" smtClean="0"/>
            </a:fld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5148064" y="2775037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注意：这里的</a:t>
            </a:r>
            <a:r>
              <a:rPr lang="en-US" altLang="zh-CN" sz="2400" b="1" dirty="0">
                <a:solidFill>
                  <a:srgbClr val="FF0000"/>
                </a:solidFill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</a:rPr>
              <a:t>是节点个数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解线性方程组的</a:t>
            </a:r>
            <a:r>
              <a:rPr lang="zh-CN" altLang="en-US" b="1">
                <a:solidFill>
                  <a:schemeClr val="folHlink"/>
                </a:solidFill>
              </a:rPr>
              <a:t>直接方法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引言与预备知识</a:t>
            </a:r>
            <a:endParaRPr lang="zh-CN" altLang="en-US" dirty="0"/>
          </a:p>
          <a:p>
            <a:pPr eaLnBrk="1" hangingPunct="1"/>
            <a:r>
              <a:rPr lang="zh-CN" altLang="en-US" dirty="0"/>
              <a:t>高斯消去法</a:t>
            </a:r>
            <a:endParaRPr lang="zh-CN" altLang="en-US" dirty="0"/>
          </a:p>
          <a:p>
            <a:pPr eaLnBrk="1" hangingPunct="1"/>
            <a:r>
              <a:rPr lang="zh-CN" altLang="en-US" dirty="0"/>
              <a:t>高斯主元素消去法</a:t>
            </a:r>
            <a:endParaRPr lang="zh-CN" altLang="en-US" dirty="0"/>
          </a:p>
          <a:p>
            <a:pPr eaLnBrk="1" hangingPunct="1"/>
            <a:r>
              <a:rPr lang="zh-CN" altLang="en-US" b="1" dirty="0">
                <a:solidFill>
                  <a:srgbClr val="7030A0"/>
                </a:solidFill>
              </a:rPr>
              <a:t>矩阵三角分解法</a:t>
            </a:r>
            <a:endParaRPr lang="zh-CN" altLang="en-US" b="1" dirty="0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 b="1" dirty="0">
                <a:solidFill>
                  <a:srgbClr val="7030A0"/>
                </a:solidFill>
              </a:rPr>
              <a:t>向量和矩阵的范数</a:t>
            </a:r>
            <a:endParaRPr lang="zh-CN" altLang="en-US" b="1" dirty="0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 dirty="0"/>
              <a:t>误差分析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Doolittle</a:t>
            </a:r>
            <a:r>
              <a:rPr lang="zh-CN" altLang="en-US">
                <a:solidFill>
                  <a:schemeClr val="tx1"/>
                </a:solidFill>
              </a:rPr>
              <a:t>分解的</a:t>
            </a:r>
            <a:r>
              <a:rPr lang="zh-CN" altLang="en-US" b="1">
                <a:solidFill>
                  <a:schemeClr val="folHlink"/>
                </a:solidFill>
              </a:rPr>
              <a:t>直接计算方法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900113" y="5445125"/>
            <a:ext cx="7559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panose="02020603050405020304" pitchFamily="18" charset="0"/>
              </a:rPr>
              <a:t>由矩阵相等的定义，比较对应元素，得：</a:t>
            </a:r>
            <a:endParaRPr lang="zh-CN" altLang="en-US" sz="3200">
              <a:latin typeface="Times New Roman" panose="02020603050405020304" pitchFamily="18" charset="0"/>
            </a:endParaRPr>
          </a:p>
        </p:txBody>
      </p:sp>
      <p:pic>
        <p:nvPicPr>
          <p:cNvPr id="76804" name="Picture 7" descr="直接三角分解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7127875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直接三角</a:t>
            </a:r>
            <a:r>
              <a:rPr lang="zh-CN" altLang="en-US" b="1">
                <a:solidFill>
                  <a:schemeClr val="folHlink"/>
                </a:solidFill>
              </a:rPr>
              <a:t>分解</a:t>
            </a:r>
            <a:r>
              <a:rPr lang="zh-CN" altLang="en-US"/>
              <a:t>计算公式</a:t>
            </a:r>
            <a:endParaRPr lang="zh-CN" altLang="en-US"/>
          </a:p>
        </p:txBody>
      </p:sp>
      <p:pic>
        <p:nvPicPr>
          <p:cNvPr id="77827" name="Picture 9" descr="分解算法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41575"/>
            <a:ext cx="7848600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求解计算公式</a:t>
            </a:r>
            <a:endParaRPr lang="zh-CN" altLang="en-US"/>
          </a:p>
        </p:txBody>
      </p:sp>
      <p:pic>
        <p:nvPicPr>
          <p:cNvPr id="78851" name="Picture 4" descr="求解算法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7993063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731838"/>
          </a:xfrm>
        </p:spPr>
        <p:txBody>
          <a:bodyPr/>
          <a:lstStyle/>
          <a:p>
            <a:pPr eaLnBrk="1" hangingPunct="1"/>
            <a:r>
              <a:rPr lang="en-US" altLang="zh-CN"/>
              <a:t>Crout</a:t>
            </a:r>
            <a:r>
              <a:rPr lang="zh-CN" altLang="en-US"/>
              <a:t>分解法</a:t>
            </a:r>
            <a:endParaRPr lang="en-US" altLang="zh-CN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196975"/>
            <a:ext cx="7704138" cy="22320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/>
              <a:t>在三角分解中，若</a:t>
            </a:r>
            <a:r>
              <a:rPr lang="en-US" altLang="zh-CN" sz="2800" b="1" i="1">
                <a:latin typeface="Times New Roman" panose="02020603050405020304" pitchFamily="18" charset="0"/>
              </a:rPr>
              <a:t>L</a:t>
            </a:r>
            <a:r>
              <a:rPr lang="zh-CN" altLang="en-US" sz="2800"/>
              <a:t>是下三角阵，</a:t>
            </a:r>
            <a:r>
              <a:rPr lang="en-US" altLang="zh-CN" sz="2800" b="1" i="1">
                <a:latin typeface="Times New Roman" panose="02020603050405020304" pitchFamily="18" charset="0"/>
              </a:rPr>
              <a:t>U</a:t>
            </a:r>
            <a:r>
              <a:rPr lang="zh-CN" altLang="en-US" sz="2800"/>
              <a:t>是单位上三角阵，则称该分解为</a:t>
            </a:r>
            <a:r>
              <a:rPr lang="en-US" altLang="zh-CN" sz="28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Crout</a:t>
            </a:r>
            <a:r>
              <a:rPr lang="zh-CN" altLang="en-US" sz="28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分解</a:t>
            </a:r>
            <a:r>
              <a:rPr lang="zh-CN" altLang="en-US" sz="2800"/>
              <a:t>．利用该分解法求解线性方程组的方法称为</a:t>
            </a:r>
            <a:r>
              <a:rPr lang="en-US" altLang="zh-CN" sz="2800" b="1">
                <a:solidFill>
                  <a:schemeClr val="folHlink"/>
                </a:solidFill>
              </a:rPr>
              <a:t>Crout</a:t>
            </a:r>
            <a:r>
              <a:rPr lang="zh-CN" altLang="en-US" sz="2800" b="1">
                <a:solidFill>
                  <a:schemeClr val="folHlink"/>
                </a:solidFill>
              </a:rPr>
              <a:t>分解法</a:t>
            </a:r>
            <a:r>
              <a:rPr lang="zh-CN" altLang="en-US" sz="2800"/>
              <a:t>．该分解法的推导类似于</a:t>
            </a:r>
            <a:r>
              <a:rPr lang="en-US" altLang="zh-CN" sz="2800"/>
              <a:t>Doolittle</a:t>
            </a:r>
            <a:r>
              <a:rPr lang="zh-CN" altLang="en-US" sz="2800"/>
              <a:t>分解法，令</a:t>
            </a:r>
            <a:r>
              <a:rPr lang="en-US" altLang="zh-CN" sz="2800" i="1">
                <a:latin typeface="Times New Roman" panose="02020603050405020304" pitchFamily="18" charset="0"/>
              </a:rPr>
              <a:t>A=LU</a:t>
            </a:r>
            <a:r>
              <a:rPr lang="en-US" altLang="zh-CN" sz="2800"/>
              <a:t>,</a:t>
            </a:r>
            <a:r>
              <a:rPr lang="zh-CN" altLang="en-US" sz="2800"/>
              <a:t>即</a:t>
            </a:r>
            <a:endParaRPr lang="zh-CN" altLang="en-US" sz="2800"/>
          </a:p>
        </p:txBody>
      </p:sp>
      <p:pic>
        <p:nvPicPr>
          <p:cNvPr id="7987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3573463"/>
            <a:ext cx="8135938" cy="2616200"/>
          </a:xfr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5E0D9-B4B8-403B-BF2E-2BEB767008B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4"/>
          <p:cNvGraphicFramePr>
            <a:graphicFrameLocks noChangeAspect="1"/>
          </p:cNvGraphicFramePr>
          <p:nvPr/>
        </p:nvGraphicFramePr>
        <p:xfrm>
          <a:off x="2339975" y="1341438"/>
          <a:ext cx="4752975" cy="508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5461000" imgH="5842000" progId="Equation.DSMT4">
                  <p:embed/>
                </p:oleObj>
              </mc:Choice>
              <mc:Fallback>
                <p:oleObj name="Equation" r:id="rId1" imgW="5461000" imgH="5842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341438"/>
                        <a:ext cx="4752975" cy="508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Crout</a:t>
            </a:r>
            <a:r>
              <a:rPr lang="zh-CN" altLang="en-US"/>
              <a:t>分解算法</a:t>
            </a:r>
            <a:endParaRPr lang="zh-CN" altLang="en-US"/>
          </a:p>
        </p:txBody>
      </p:sp>
      <p:sp>
        <p:nvSpPr>
          <p:cNvPr id="15364" name="Text Box 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812088" y="6381750"/>
            <a:ext cx="13319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9FDC7"/>
                </a:solidFill>
              </a:rPr>
              <a:t>回到追赶法</a:t>
            </a:r>
            <a:endParaRPr lang="zh-CN" altLang="en-US">
              <a:solidFill>
                <a:srgbClr val="F9FDC7"/>
              </a:solidFill>
            </a:endParaRPr>
          </a:p>
        </p:txBody>
      </p:sp>
      <p:sp>
        <p:nvSpPr>
          <p:cNvPr id="7" name="右箭头 6">
            <a:hlinkClick r:id="rId3" action="ppaction://hlinksldjump"/>
          </p:cNvPr>
          <p:cNvSpPr/>
          <p:nvPr/>
        </p:nvSpPr>
        <p:spPr>
          <a:xfrm>
            <a:off x="8072438" y="6286500"/>
            <a:ext cx="500062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14599"/>
            <a:ext cx="7772400" cy="2786063"/>
          </a:xfrm>
        </p:spPr>
        <p:txBody>
          <a:bodyPr/>
          <a:lstStyle/>
          <a:p>
            <a:pPr eaLnBrk="1" hangingPunct="1"/>
            <a:r>
              <a:rPr lang="zh-CN" altLang="en-US" dirty="0"/>
              <a:t>在</a:t>
            </a: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zh-CN" altLang="en-US" dirty="0"/>
              <a:t>已经</a:t>
            </a:r>
            <a:r>
              <a:rPr lang="en-US" altLang="zh-CN" dirty="0" err="1"/>
              <a:t>Crout</a:t>
            </a:r>
            <a:r>
              <a:rPr lang="zh-CN" altLang="en-US" dirty="0"/>
              <a:t>分解后，先求解下三角方程组</a:t>
            </a:r>
            <a:r>
              <a:rPr lang="en-US" altLang="zh-CN" b="1" i="1" dirty="0">
                <a:latin typeface="Times New Roman" panose="02020603050405020304" pitchFamily="18" charset="0"/>
              </a:rPr>
              <a:t>Ly=b</a:t>
            </a:r>
            <a:r>
              <a:rPr lang="en-US" altLang="zh-CN" dirty="0"/>
              <a:t>, </a:t>
            </a:r>
            <a:r>
              <a:rPr lang="zh-CN" altLang="en-US" dirty="0"/>
              <a:t>解得</a:t>
            </a:r>
            <a:r>
              <a:rPr lang="en-US" altLang="zh-CN" b="1" i="1" dirty="0">
                <a:latin typeface="Times New Roman" panose="02020603050405020304" pitchFamily="18" charset="0"/>
              </a:rPr>
              <a:t>y</a:t>
            </a:r>
            <a:r>
              <a:rPr lang="en-US" altLang="zh-CN" dirty="0"/>
              <a:t>;</a:t>
            </a:r>
            <a:r>
              <a:rPr lang="zh-CN" altLang="en-US" dirty="0"/>
              <a:t>然后再求解上三角方程组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Ux</a:t>
            </a:r>
            <a:r>
              <a:rPr lang="en-US" altLang="zh-CN" b="1" i="1" dirty="0">
                <a:latin typeface="Times New Roman" panose="02020603050405020304" pitchFamily="18" charset="0"/>
              </a:rPr>
              <a:t>=y</a:t>
            </a:r>
            <a:r>
              <a:rPr lang="en-US" altLang="zh-CN" dirty="0"/>
              <a:t>, </a:t>
            </a:r>
            <a:r>
              <a:rPr lang="zh-CN" altLang="en-US" dirty="0"/>
              <a:t>解得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8090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解法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73238"/>
            <a:ext cx="7772400" cy="4535487"/>
          </a:xfrm>
        </p:spPr>
        <p:txBody>
          <a:bodyPr/>
          <a:lstStyle/>
          <a:p>
            <a:pPr eaLnBrk="1" hangingPunct="1"/>
            <a:r>
              <a:rPr lang="zh-CN" altLang="en-US"/>
              <a:t>对于一些特殊的线性方程组，我们有更加有效的方法：</a:t>
            </a:r>
            <a:endParaRPr lang="zh-CN" altLang="en-US"/>
          </a:p>
          <a:p>
            <a:pPr lvl="1" eaLnBrk="1" hangingPunct="1"/>
            <a:r>
              <a:rPr lang="zh-CN" altLang="en-US" sz="3200"/>
              <a:t>线性方程组的系数矩阵是</a:t>
            </a:r>
            <a:r>
              <a:rPr lang="zh-CN" altLang="en-US" sz="3200" b="1">
                <a:solidFill>
                  <a:srgbClr val="FF0000"/>
                </a:solidFill>
              </a:rPr>
              <a:t>对称</a:t>
            </a:r>
            <a:r>
              <a:rPr lang="zh-CN" altLang="en-US" sz="3200" b="1">
                <a:solidFill>
                  <a:srgbClr val="7030A0"/>
                </a:solidFill>
              </a:rPr>
              <a:t>正定</a:t>
            </a:r>
            <a:r>
              <a:rPr lang="zh-CN" altLang="en-US" sz="3200"/>
              <a:t>阵的情形－－平方根法与改进平方根法；</a:t>
            </a:r>
            <a:endParaRPr lang="zh-CN" altLang="en-US" sz="3200"/>
          </a:p>
          <a:p>
            <a:pPr lvl="1" eaLnBrk="1" hangingPunct="1"/>
            <a:r>
              <a:rPr lang="zh-CN" altLang="en-US" sz="3200"/>
              <a:t>线性方程组的系数矩阵是</a:t>
            </a:r>
            <a:r>
              <a:rPr lang="zh-CN" altLang="en-US" sz="3200" b="1">
                <a:solidFill>
                  <a:srgbClr val="FF0000"/>
                </a:solidFill>
              </a:rPr>
              <a:t>三对角</a:t>
            </a:r>
            <a:r>
              <a:rPr lang="zh-CN" altLang="en-US" sz="3200"/>
              <a:t>阵的情形－－追赶法．</a:t>
            </a:r>
            <a:endParaRPr lang="zh-CN" altLang="en-US" sz="3200"/>
          </a:p>
        </p:txBody>
      </p:sp>
      <p:sp>
        <p:nvSpPr>
          <p:cNvPr id="819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特殊条件下的分解和求解方法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7"/>
          <p:cNvGrpSpPr/>
          <p:nvPr/>
        </p:nvGrpSpPr>
        <p:grpSpPr bwMode="auto">
          <a:xfrm>
            <a:off x="533400" y="1371600"/>
            <a:ext cx="8077200" cy="4033838"/>
            <a:chOff x="336" y="864"/>
            <a:chExt cx="5088" cy="2541"/>
          </a:xfrm>
        </p:grpSpPr>
        <p:pic>
          <p:nvPicPr>
            <p:cNvPr id="44035" name="Picture 5" descr="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864"/>
              <a:ext cx="5088" cy="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6" name="Text Box 6"/>
            <p:cNvSpPr txBox="1">
              <a:spLocks noChangeArrowheads="1"/>
            </p:cNvSpPr>
            <p:nvPr/>
          </p:nvSpPr>
          <p:spPr bwMode="auto">
            <a:xfrm>
              <a:off x="696" y="873"/>
              <a:ext cx="552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660033"/>
                  </a:solidFill>
                </a:rPr>
                <a:t>定理</a:t>
              </a:r>
              <a:r>
                <a:rPr lang="en-US" altLang="zh-CN" b="1">
                  <a:solidFill>
                    <a:srgbClr val="660033"/>
                  </a:solidFill>
                </a:rPr>
                <a:t>1</a:t>
              </a:r>
              <a:endParaRPr lang="en-US" altLang="zh-CN" b="1">
                <a:solidFill>
                  <a:srgbClr val="660033"/>
                </a:solidFill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平方根法与改进平方根法</a:t>
            </a:r>
            <a:endParaRPr lang="zh-CN" alt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8424862" cy="5113337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7030A0"/>
                </a:solidFill>
              </a:rPr>
              <a:t>定理</a:t>
            </a:r>
            <a:r>
              <a:rPr lang="en-US" altLang="zh-CN">
                <a:solidFill>
                  <a:srgbClr val="7030A0"/>
                </a:solidFill>
              </a:rPr>
              <a:t>11</a:t>
            </a:r>
            <a:r>
              <a:rPr lang="zh-CN" altLang="en-US"/>
              <a:t>　若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/>
              <a:t>是</a:t>
            </a:r>
            <a:r>
              <a:rPr lang="zh-CN" altLang="en-US">
                <a:solidFill>
                  <a:srgbClr val="FF0000"/>
                </a:solidFill>
              </a:rPr>
              <a:t>对称正定矩阵</a:t>
            </a:r>
            <a:r>
              <a:rPr lang="zh-CN" altLang="en-US"/>
              <a:t>，则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/>
              <a:t>有如下分解：  </a:t>
            </a:r>
            <a:r>
              <a:rPr lang="en-US" altLang="zh-CN" b="1" i="1">
                <a:latin typeface="Times New Roman" panose="02020603050405020304" pitchFamily="18" charset="0"/>
              </a:rPr>
              <a:t>A=LL</a:t>
            </a:r>
            <a:r>
              <a:rPr lang="en-US" altLang="zh-CN" b="1" i="1" baseline="30000">
                <a:latin typeface="Times New Roman" panose="02020603050405020304" pitchFamily="18" charset="0"/>
              </a:rPr>
              <a:t>τ</a:t>
            </a:r>
            <a:endParaRPr lang="en-US" altLang="zh-CN" b="1" i="1" baseline="30000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/>
              <a:t>其中</a:t>
            </a:r>
            <a:r>
              <a:rPr lang="en-US" altLang="zh-CN" b="1" i="1">
                <a:latin typeface="Times New Roman" panose="02020603050405020304" pitchFamily="18" charset="0"/>
              </a:rPr>
              <a:t>L</a:t>
            </a:r>
            <a:r>
              <a:rPr lang="zh-CN" altLang="en-US"/>
              <a:t>是下三角阵</a:t>
            </a:r>
            <a:r>
              <a:rPr lang="en-US" altLang="zh-CN"/>
              <a:t>, </a:t>
            </a:r>
            <a:r>
              <a:rPr lang="en-US" altLang="zh-CN" b="1" i="1">
                <a:latin typeface="Times New Roman" panose="02020603050405020304" pitchFamily="18" charset="0"/>
              </a:rPr>
              <a:t>L</a:t>
            </a:r>
            <a:r>
              <a:rPr lang="en-US" altLang="zh-CN" b="1" i="1" baseline="30000">
                <a:latin typeface="Times New Roman" panose="02020603050405020304" pitchFamily="18" charset="0"/>
              </a:rPr>
              <a:t>τ</a:t>
            </a:r>
            <a:r>
              <a:rPr lang="zh-CN" altLang="en-US"/>
              <a:t>表示</a:t>
            </a:r>
            <a:r>
              <a:rPr lang="en-US" altLang="zh-CN" b="1" i="1">
                <a:latin typeface="Times New Roman" panose="02020603050405020304" pitchFamily="18" charset="0"/>
              </a:rPr>
              <a:t>L</a:t>
            </a:r>
            <a:r>
              <a:rPr lang="zh-CN" altLang="en-US"/>
              <a:t>的转置．</a:t>
            </a:r>
            <a:endParaRPr lang="zh-CN" altLang="en-US"/>
          </a:p>
          <a:p>
            <a:pPr lvl="1" eaLnBrk="1" hangingPunct="1"/>
            <a:r>
              <a:rPr lang="zh-CN" altLang="en-US"/>
              <a:t>当限定</a:t>
            </a:r>
            <a:r>
              <a:rPr lang="en-US" altLang="zh-CN" b="1" i="1">
                <a:latin typeface="Times New Roman" panose="02020603050405020304" pitchFamily="18" charset="0"/>
              </a:rPr>
              <a:t>L</a:t>
            </a:r>
            <a:r>
              <a:rPr lang="zh-CN" altLang="en-US"/>
              <a:t>的对角元素全为正时，该分解是唯一的．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这种分解称为</a:t>
            </a:r>
            <a:r>
              <a:rPr lang="zh-CN" altLang="en-US" b="1">
                <a:solidFill>
                  <a:srgbClr val="7030A0"/>
                </a:solidFill>
              </a:rPr>
              <a:t>平方根分解</a:t>
            </a:r>
            <a:r>
              <a:rPr lang="zh-CN" altLang="en-US"/>
              <a:t>或</a:t>
            </a:r>
            <a:r>
              <a:rPr lang="en-US" altLang="zh-CN">
                <a:solidFill>
                  <a:srgbClr val="FF0000"/>
                </a:solidFill>
              </a:rPr>
              <a:t>Cholesky</a:t>
            </a:r>
            <a:r>
              <a:rPr lang="zh-CN" altLang="en-US">
                <a:solidFill>
                  <a:srgbClr val="FF0000"/>
                </a:solidFill>
              </a:rPr>
              <a:t>分解</a:t>
            </a:r>
            <a:r>
              <a:rPr lang="en-US" altLang="zh-CN"/>
              <a:t>.</a:t>
            </a:r>
            <a:endParaRPr lang="en-US" altLang="zh-CN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与三角分解法比较，该方法只需确定</a:t>
            </a:r>
            <a:r>
              <a:rPr lang="en-US" altLang="zh-CN" b="1" i="1">
                <a:latin typeface="Times New Roman" panose="02020603050405020304" pitchFamily="18" charset="0"/>
              </a:rPr>
              <a:t>n(n+1)/2</a:t>
            </a:r>
            <a:r>
              <a:rPr lang="zh-CN" altLang="en-US"/>
              <a:t>个元素</a:t>
            </a:r>
            <a:r>
              <a:rPr lang="en-US" altLang="zh-CN" b="1" i="1">
                <a:latin typeface="Times New Roman" panose="02020603050405020304" pitchFamily="18" charset="0"/>
              </a:rPr>
              <a:t>l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ij</a:t>
            </a:r>
            <a:r>
              <a:rPr lang="en-US" altLang="zh-CN" b="1" i="1">
                <a:latin typeface="Times New Roman" panose="02020603050405020304" pitchFamily="18" charset="0"/>
              </a:rPr>
              <a:t>, (i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≥j, i, j=1,2…, n)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8"/>
          <p:cNvSpPr txBox="1">
            <a:spLocks noChangeArrowheads="1"/>
          </p:cNvSpPr>
          <p:nvPr/>
        </p:nvSpPr>
        <p:spPr bwMode="auto">
          <a:xfrm>
            <a:off x="6948488" y="5013325"/>
            <a:ext cx="1079500" cy="1006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6000">
                <a:solidFill>
                  <a:srgbClr val="FF0000"/>
                </a:solidFill>
              </a:rPr>
              <a:t>*</a:t>
            </a:r>
            <a:endParaRPr lang="en-US" altLang="zh-CN" sz="6000">
              <a:solidFill>
                <a:srgbClr val="FF0000"/>
              </a:solidFill>
            </a:endParaRPr>
          </a:p>
        </p:txBody>
      </p:sp>
      <p:sp>
        <p:nvSpPr>
          <p:cNvPr id="83971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对称正定阵的三角分解算法</a:t>
            </a:r>
            <a:endParaRPr lang="zh-CN" altLang="en-US"/>
          </a:p>
        </p:txBody>
      </p:sp>
      <p:pic>
        <p:nvPicPr>
          <p:cNvPr id="83972" name="Picture 13" descr="cholesky分解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7788"/>
            <a:ext cx="7345362" cy="551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28775"/>
            <a:ext cx="777240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/>
              <a:t>在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zh-CN" altLang="en-US" sz="2800"/>
              <a:t>已经平方根分解</a:t>
            </a:r>
            <a:r>
              <a:rPr lang="en-US" altLang="zh-CN" sz="2800" b="1" i="1">
                <a:latin typeface="Times New Roman" panose="02020603050405020304" pitchFamily="18" charset="0"/>
              </a:rPr>
              <a:t>A=LL</a:t>
            </a:r>
            <a:r>
              <a:rPr lang="en-US" altLang="zh-CN" sz="2800" b="1" i="1" baseline="30000">
                <a:latin typeface="Times New Roman" panose="02020603050405020304" pitchFamily="18" charset="0"/>
              </a:rPr>
              <a:t>τ</a:t>
            </a:r>
            <a:r>
              <a:rPr lang="zh-CN" altLang="en-US" sz="2800"/>
              <a:t>后，先求解下三角方程组</a:t>
            </a:r>
            <a:r>
              <a:rPr lang="en-US" altLang="zh-CN" sz="2800" b="1" i="1">
                <a:latin typeface="Times New Roman" panose="02020603050405020304" pitchFamily="18" charset="0"/>
              </a:rPr>
              <a:t>Ly=b</a:t>
            </a:r>
            <a:r>
              <a:rPr lang="en-US" altLang="zh-CN" sz="2800"/>
              <a:t>,</a:t>
            </a:r>
            <a:endParaRPr lang="zh-CN" altLang="en-US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/>
              <a:t>    </a:t>
            </a:r>
            <a:r>
              <a:rPr lang="zh-CN" altLang="en-US" sz="2800"/>
              <a:t>解得</a:t>
            </a:r>
            <a:r>
              <a:rPr lang="en-US" altLang="zh-CN" sz="2800" b="1" i="1">
                <a:latin typeface="Times New Roman" panose="02020603050405020304" pitchFamily="18" charset="0"/>
              </a:rPr>
              <a:t>y</a:t>
            </a:r>
            <a:r>
              <a:rPr lang="zh-CN" altLang="en-US" sz="2800"/>
              <a:t>；然后再求解上三角方程组</a:t>
            </a:r>
            <a:endParaRPr lang="zh-CN" altLang="en-US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/>
              <a:t>　　</a:t>
            </a:r>
            <a:r>
              <a:rPr lang="en-US" altLang="zh-CN" sz="2800" b="1" i="1">
                <a:latin typeface="Times New Roman" panose="02020603050405020304" pitchFamily="18" charset="0"/>
              </a:rPr>
              <a:t>L</a:t>
            </a:r>
            <a:r>
              <a:rPr lang="en-US" altLang="zh-CN" sz="2800" b="1" i="1" baseline="30000">
                <a:latin typeface="Times New Roman" panose="02020603050405020304" pitchFamily="18" charset="0"/>
              </a:rPr>
              <a:t>τ</a:t>
            </a:r>
            <a:r>
              <a:rPr lang="en-US" altLang="zh-CN" sz="2800" b="1" i="1">
                <a:latin typeface="Times New Roman" panose="02020603050405020304" pitchFamily="18" charset="0"/>
              </a:rPr>
              <a:t>x=y</a:t>
            </a:r>
            <a:r>
              <a:rPr lang="en-US" altLang="zh-CN" sz="2800"/>
              <a:t>,    </a:t>
            </a:r>
            <a:r>
              <a:rPr lang="zh-CN" altLang="en-US" sz="2800"/>
              <a:t>解得</a:t>
            </a:r>
            <a:r>
              <a:rPr lang="en-US" altLang="zh-CN" sz="2800" b="1" i="1">
                <a:latin typeface="Times New Roman" panose="02020603050405020304" pitchFamily="18" charset="0"/>
              </a:rPr>
              <a:t>x</a:t>
            </a:r>
            <a:r>
              <a:rPr lang="en-US" altLang="zh-CN" sz="2800"/>
              <a:t>:</a:t>
            </a:r>
            <a:endParaRPr lang="en-US" altLang="zh-CN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/>
              <a:t>	该方法称为</a:t>
            </a:r>
            <a:r>
              <a:rPr lang="zh-CN" altLang="en-US" sz="2800" b="1">
                <a:solidFill>
                  <a:srgbClr val="7030A0"/>
                </a:solidFill>
              </a:rPr>
              <a:t>平方根法</a:t>
            </a:r>
            <a:r>
              <a:rPr lang="en-US" altLang="zh-CN" sz="2800"/>
              <a:t>.</a:t>
            </a:r>
            <a:endParaRPr lang="en-US" altLang="zh-CN" sz="2800"/>
          </a:p>
        </p:txBody>
      </p:sp>
      <p:pic>
        <p:nvPicPr>
          <p:cNvPr id="84995" name="Picture 6" descr="平方根法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t="11203" r="20351" b="10297"/>
          <a:stretch>
            <a:fillRect/>
          </a:stretch>
        </p:blipFill>
        <p:spPr bwMode="auto">
          <a:xfrm>
            <a:off x="1258888" y="3500438"/>
            <a:ext cx="72009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对称正定阵方程的算法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28775"/>
            <a:ext cx="7772400" cy="4467225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chemeClr val="folHlink"/>
                </a:solidFill>
              </a:rPr>
              <a:t>定理</a:t>
            </a:r>
            <a:r>
              <a:rPr lang="en-US" altLang="zh-CN">
                <a:solidFill>
                  <a:schemeClr val="folHlink"/>
                </a:solidFill>
              </a:rPr>
              <a:t>10</a:t>
            </a:r>
            <a:r>
              <a:rPr lang="en-US" altLang="zh-CN"/>
              <a:t> </a:t>
            </a:r>
            <a:r>
              <a:rPr lang="zh-CN" altLang="en-US"/>
              <a:t>设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/>
              <a:t>为</a:t>
            </a:r>
            <a:r>
              <a:rPr lang="en-US" altLang="zh-CN" b="1" i="1">
                <a:latin typeface="Times New Roman" panose="02020603050405020304" pitchFamily="18" charset="0"/>
              </a:rPr>
              <a:t>n</a:t>
            </a:r>
            <a:r>
              <a:rPr lang="zh-CN" altLang="en-US"/>
              <a:t>阶对称阵，且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/>
              <a:t>的所有顺序主子式均不为零，则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/>
              <a:t>可唯一分解为</a:t>
            </a:r>
            <a:endParaRPr lang="zh-CN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				</a:t>
            </a:r>
            <a:r>
              <a:rPr lang="en-US" altLang="zh-CN" b="1" i="1">
                <a:latin typeface="Times New Roman" panose="02020603050405020304" pitchFamily="18" charset="0"/>
              </a:rPr>
              <a:t>A=LDL</a:t>
            </a:r>
            <a:r>
              <a:rPr lang="en-US" altLang="zh-CN" b="1" i="1" baseline="30000">
                <a:latin typeface="Times New Roman" panose="02020603050405020304" pitchFamily="18" charset="0"/>
              </a:rPr>
              <a:t>τ</a:t>
            </a:r>
            <a:endParaRPr lang="en-US" altLang="zh-CN" b="1" i="1" baseline="30000"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	</a:t>
            </a:r>
            <a:r>
              <a:rPr lang="zh-CN" altLang="en-US"/>
              <a:t>其中</a:t>
            </a:r>
            <a:r>
              <a:rPr lang="en-US" altLang="zh-CN" b="1" i="1">
                <a:latin typeface="Times New Roman" panose="02020603050405020304" pitchFamily="18" charset="0"/>
              </a:rPr>
              <a:t>L</a:t>
            </a:r>
            <a:r>
              <a:rPr lang="zh-CN" altLang="en-US"/>
              <a:t>为</a:t>
            </a:r>
            <a:r>
              <a:rPr lang="zh-CN" altLang="en-US">
                <a:solidFill>
                  <a:srgbClr val="FF0000"/>
                </a:solidFill>
              </a:rPr>
              <a:t>单位</a:t>
            </a:r>
            <a:r>
              <a:rPr lang="zh-CN" altLang="en-US"/>
              <a:t>下三角阵，</a:t>
            </a:r>
            <a:r>
              <a:rPr lang="en-US" altLang="zh-CN" b="1" i="1">
                <a:latin typeface="Times New Roman" panose="02020603050405020304" pitchFamily="18" charset="0"/>
              </a:rPr>
              <a:t>D</a:t>
            </a:r>
            <a:r>
              <a:rPr lang="zh-CN" altLang="en-US"/>
              <a:t>为对角阵。</a:t>
            </a:r>
            <a:endParaRPr lang="zh-CN" altLang="en-US"/>
          </a:p>
          <a:p>
            <a:pPr eaLnBrk="1" hangingPunct="1"/>
            <a:endParaRPr lang="en-US" altLang="zh-CN"/>
          </a:p>
        </p:txBody>
      </p:sp>
      <p:sp>
        <p:nvSpPr>
          <p:cNvPr id="8602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改进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改进的平方根法</a:t>
            </a:r>
            <a:endParaRPr lang="zh-CN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在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/>
              <a:t>已经有分解</a:t>
            </a:r>
            <a:r>
              <a:rPr lang="en-US" altLang="zh-CN" b="1" i="1">
                <a:latin typeface="Times New Roman" panose="02020603050405020304" pitchFamily="18" charset="0"/>
              </a:rPr>
              <a:t>A=LDL</a:t>
            </a:r>
            <a:r>
              <a:rPr lang="en-US" altLang="zh-CN" b="1" i="1" baseline="30000">
                <a:latin typeface="Times New Roman" panose="02020603050405020304" pitchFamily="18" charset="0"/>
              </a:rPr>
              <a:t>τ</a:t>
            </a:r>
            <a:r>
              <a:rPr lang="zh-CN" altLang="en-US"/>
              <a:t>后，先求解下三角方程组</a:t>
            </a:r>
            <a:r>
              <a:rPr lang="en-US" altLang="zh-CN" b="1" i="1">
                <a:latin typeface="Times New Roman" panose="02020603050405020304" pitchFamily="18" charset="0"/>
              </a:rPr>
              <a:t>Ly=b</a:t>
            </a:r>
            <a:r>
              <a:rPr lang="en-US" altLang="zh-CN"/>
              <a:t>,</a:t>
            </a:r>
            <a:endParaRPr lang="zh-CN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    </a:t>
            </a:r>
            <a:r>
              <a:rPr lang="zh-CN" altLang="en-US"/>
              <a:t>解得</a:t>
            </a:r>
            <a:r>
              <a:rPr lang="en-US" altLang="zh-CN" b="1" i="1">
                <a:latin typeface="Times New Roman" panose="02020603050405020304" pitchFamily="18" charset="0"/>
              </a:rPr>
              <a:t>y</a:t>
            </a:r>
            <a:r>
              <a:rPr lang="en-US" altLang="zh-CN"/>
              <a:t>;</a:t>
            </a:r>
            <a:r>
              <a:rPr lang="zh-CN" altLang="en-US"/>
              <a:t>然后再求解对角方程组</a:t>
            </a:r>
            <a:endParaRPr lang="zh-CN" altLang="en-US"/>
          </a:p>
          <a:p>
            <a:pPr eaLnBrk="1" fontAlgn="t" hangingPunct="1">
              <a:buFont typeface="Wingdings" panose="05000000000000000000" pitchFamily="2" charset="2"/>
              <a:buNone/>
            </a:pPr>
            <a:r>
              <a:rPr lang="en-US" altLang="zh-CN"/>
              <a:t>                  </a:t>
            </a:r>
            <a:r>
              <a:rPr lang="en-US" altLang="zh-CN" b="1" i="1">
                <a:latin typeface="Times New Roman" panose="02020603050405020304" pitchFamily="18" charset="0"/>
              </a:rPr>
              <a:t>z=D</a:t>
            </a:r>
            <a:r>
              <a:rPr lang="en-US" altLang="zh-CN" b="1" i="1" baseline="30000">
                <a:latin typeface="Times New Roman" panose="02020603050405020304" pitchFamily="18" charset="0"/>
              </a:rPr>
              <a:t>-1</a:t>
            </a:r>
            <a:r>
              <a:rPr lang="en-US" altLang="zh-CN" b="1" i="1">
                <a:latin typeface="Times New Roman" panose="02020603050405020304" pitchFamily="18" charset="0"/>
              </a:rPr>
              <a:t>y</a:t>
            </a:r>
            <a:r>
              <a:rPr lang="en-US" altLang="zh-CN"/>
              <a:t>,</a:t>
            </a:r>
            <a:r>
              <a:rPr lang="zh-CN" altLang="en-US"/>
              <a:t>解得</a:t>
            </a:r>
            <a:r>
              <a:rPr lang="en-US" altLang="zh-CN" b="1" i="1">
                <a:latin typeface="Times New Roman" panose="02020603050405020304" pitchFamily="18" charset="0"/>
              </a:rPr>
              <a:t>z</a:t>
            </a:r>
            <a:r>
              <a:rPr lang="zh-CN" altLang="en-US"/>
              <a:t>；</a:t>
            </a:r>
            <a:endParaRPr lang="zh-CN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　最后求解上三角方程组</a:t>
            </a:r>
            <a:endParaRPr lang="zh-CN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　　</a:t>
            </a:r>
            <a:r>
              <a:rPr lang="en-US" altLang="zh-CN" b="1" i="1">
                <a:latin typeface="Times New Roman" panose="02020603050405020304" pitchFamily="18" charset="0"/>
              </a:rPr>
              <a:t>L</a:t>
            </a:r>
            <a:r>
              <a:rPr lang="en-US" altLang="zh-CN" b="1" i="1" baseline="30000">
                <a:latin typeface="Times New Roman" panose="02020603050405020304" pitchFamily="18" charset="0"/>
              </a:rPr>
              <a:t>τ</a:t>
            </a:r>
            <a:r>
              <a:rPr lang="en-US" altLang="zh-CN" b="1" i="1">
                <a:latin typeface="Times New Roman" panose="02020603050405020304" pitchFamily="18" charset="0"/>
              </a:rPr>
              <a:t>x=z</a:t>
            </a:r>
            <a:r>
              <a:rPr lang="en-US" altLang="zh-CN"/>
              <a:t>,    </a:t>
            </a:r>
            <a:r>
              <a:rPr lang="zh-CN" altLang="en-US"/>
              <a:t>解得</a:t>
            </a:r>
            <a:r>
              <a:rPr lang="en-US" altLang="zh-CN" b="1" i="1">
                <a:latin typeface="Times New Roman" panose="02020603050405020304" pitchFamily="18" charset="0"/>
              </a:rPr>
              <a:t>x</a:t>
            </a:r>
            <a:r>
              <a:rPr lang="zh-CN" altLang="en-US"/>
              <a:t>．</a:t>
            </a:r>
            <a:endParaRPr lang="zh-CN" altLang="en-US"/>
          </a:p>
          <a:p>
            <a:pPr eaLnBrk="1" hangingPunct="1"/>
            <a:r>
              <a:rPr lang="zh-CN" altLang="en-US"/>
              <a:t>这种方法称为</a:t>
            </a:r>
            <a:r>
              <a:rPr lang="zh-CN" altLang="en-US" b="1">
                <a:solidFill>
                  <a:srgbClr val="7030A0"/>
                </a:solidFill>
              </a:rPr>
              <a:t>改进平方根法</a:t>
            </a:r>
            <a:r>
              <a:rPr lang="zh-CN" altLang="en-US"/>
              <a:t>．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分解实现</a:t>
            </a:r>
            <a:endParaRPr lang="zh-CN" altLang="en-US"/>
          </a:p>
        </p:txBody>
      </p:sp>
      <p:pic>
        <p:nvPicPr>
          <p:cNvPr id="88067" name="Picture 4" descr="改进1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137525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5" name="Line 5"/>
          <p:cNvSpPr>
            <a:spLocks noChangeShapeType="1"/>
          </p:cNvSpPr>
          <p:nvPr/>
        </p:nvSpPr>
        <p:spPr bwMode="auto">
          <a:xfrm>
            <a:off x="3203575" y="5229225"/>
            <a:ext cx="6477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66" name="Line 6"/>
          <p:cNvSpPr>
            <a:spLocks noChangeShapeType="1"/>
          </p:cNvSpPr>
          <p:nvPr/>
        </p:nvSpPr>
        <p:spPr bwMode="auto">
          <a:xfrm>
            <a:off x="2987675" y="6092825"/>
            <a:ext cx="6477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  <p:bldP spid="11776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引进</a:t>
            </a:r>
            <a:r>
              <a:rPr lang="en-US" altLang="zh-CN" b="1" i="1">
                <a:latin typeface="Times New Roman" panose="02020603050405020304" pitchFamily="18" charset="0"/>
              </a:rPr>
              <a:t>t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ij</a:t>
            </a:r>
            <a:r>
              <a:rPr lang="en-US" altLang="zh-CN" b="1" i="1">
                <a:latin typeface="Times New Roman" panose="02020603050405020304" pitchFamily="18" charset="0"/>
              </a:rPr>
              <a:t>=l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ij</a:t>
            </a:r>
            <a:r>
              <a:rPr lang="en-US" altLang="zh-CN" b="1" i="1">
                <a:latin typeface="Times New Roman" panose="02020603050405020304" pitchFamily="18" charset="0"/>
              </a:rPr>
              <a:t>d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j</a:t>
            </a:r>
            <a:r>
              <a:rPr lang="zh-CN" altLang="en-US"/>
              <a:t>的分解算法</a:t>
            </a:r>
            <a:endParaRPr lang="zh-CN" altLang="en-US"/>
          </a:p>
        </p:txBody>
      </p:sp>
      <p:pic>
        <p:nvPicPr>
          <p:cNvPr id="89091" name="Picture 5" descr="改进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775"/>
            <a:ext cx="81375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另一种特殊矩阵</a:t>
            </a:r>
            <a:r>
              <a:rPr lang="en-US" altLang="zh-CN" sz="3400"/>
              <a:t>——</a:t>
            </a:r>
            <a:br>
              <a:rPr lang="en-US" altLang="zh-CN" sz="3400"/>
            </a:br>
            <a:r>
              <a:rPr lang="zh-CN" altLang="en-US" sz="3400">
                <a:solidFill>
                  <a:srgbClr val="7030A0"/>
                </a:solidFill>
              </a:rPr>
              <a:t>对角占优的</a:t>
            </a:r>
            <a:r>
              <a:rPr lang="zh-CN" altLang="en-US" sz="3400">
                <a:solidFill>
                  <a:srgbClr val="FF0000"/>
                </a:solidFill>
              </a:rPr>
              <a:t>三对角线</a:t>
            </a:r>
            <a:r>
              <a:rPr lang="zh-CN" altLang="en-US" sz="3400"/>
              <a:t>方程组</a:t>
            </a:r>
            <a:endParaRPr lang="zh-CN" altLang="en-US" sz="3400"/>
          </a:p>
        </p:txBody>
      </p:sp>
      <p:pic>
        <p:nvPicPr>
          <p:cNvPr id="90115" name="Picture 5" descr="三对角线方程组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1"/>
          <a:stretch>
            <a:fillRect/>
          </a:stretch>
        </p:blipFill>
        <p:spPr bwMode="auto">
          <a:xfrm>
            <a:off x="468313" y="1773238"/>
            <a:ext cx="80645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若三对角矩阵</a:t>
            </a:r>
            <a:r>
              <a:rPr lang="en-US" altLang="zh-CN" sz="3400" b="1" i="1">
                <a:latin typeface="Times New Roman" panose="02020603050405020304" pitchFamily="18" charset="0"/>
              </a:rPr>
              <a:t>A</a:t>
            </a:r>
            <a:r>
              <a:rPr lang="zh-CN" altLang="en-US" sz="3400"/>
              <a:t>的所有顺序主子式非奇异，可进行</a:t>
            </a:r>
            <a:r>
              <a:rPr lang="en-US" altLang="zh-CN" sz="3400"/>
              <a:t>Crout</a:t>
            </a:r>
            <a:r>
              <a:rPr lang="zh-CN" altLang="en-US" sz="3400"/>
              <a:t>分解</a:t>
            </a:r>
            <a:endParaRPr lang="zh-CN" altLang="en-US" sz="3400"/>
          </a:p>
        </p:txBody>
      </p:sp>
      <p:pic>
        <p:nvPicPr>
          <p:cNvPr id="91139" name="Picture 4" descr="三对角阵分解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09"/>
          <a:stretch>
            <a:fillRect/>
          </a:stretch>
        </p:blipFill>
        <p:spPr bwMode="auto">
          <a:xfrm>
            <a:off x="611188" y="1268413"/>
            <a:ext cx="6192837" cy="492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三对角阵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/>
              <a:t>的</a:t>
            </a:r>
            <a:r>
              <a:rPr lang="en-US" altLang="zh-CN"/>
              <a:t>Crout</a:t>
            </a:r>
            <a:r>
              <a:rPr lang="zh-CN" altLang="en-US"/>
              <a:t>分解算法</a:t>
            </a:r>
            <a:endParaRPr lang="zh-CN" altLang="en-US"/>
          </a:p>
        </p:txBody>
      </p:sp>
      <p:graphicFrame>
        <p:nvGraphicFramePr>
          <p:cNvPr id="1638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68313" y="1916113"/>
          <a:ext cx="7993062" cy="287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2540000" imgH="914400" progId="Equation.3">
                  <p:embed/>
                </p:oleObj>
              </mc:Choice>
              <mc:Fallback>
                <p:oleObj name="公式" r:id="rId1" imgW="2540000" imgH="91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916113"/>
                        <a:ext cx="7993062" cy="287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2" name="Text Box 6"/>
          <p:cNvSpPr txBox="1">
            <a:spLocks noChangeArrowheads="1"/>
          </p:cNvSpPr>
          <p:nvPr/>
        </p:nvSpPr>
        <p:spPr bwMode="auto">
          <a:xfrm>
            <a:off x="395288" y="5516563"/>
            <a:ext cx="8280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</a:rPr>
              <a:t>可是，我们的目标是求解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3200" b="1">
                <a:solidFill>
                  <a:srgbClr val="FF0000"/>
                </a:solidFill>
              </a:rPr>
              <a:t>，没有必要都算</a:t>
            </a:r>
            <a:r>
              <a:rPr lang="zh-CN" altLang="en-US" sz="3200" b="1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函数的误差的计算公式</a:t>
            </a:r>
            <a:endParaRPr lang="zh-CN" altLang="en-US"/>
          </a:p>
        </p:txBody>
      </p:sp>
      <p:sp>
        <p:nvSpPr>
          <p:cNvPr id="4101" name="Rectangle 9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609600" y="1600200"/>
            <a:ext cx="7848600" cy="4498975"/>
          </a:xfrm>
        </p:spPr>
        <p:txBody>
          <a:bodyPr/>
          <a:lstStyle/>
          <a:p>
            <a:pPr eaLnBrk="1" hangingPunct="1"/>
            <a:r>
              <a:rPr lang="zh-CN" altLang="en-US" sz="2800"/>
              <a:t>一般的情况（</a:t>
            </a:r>
            <a:r>
              <a:rPr lang="en-US" altLang="zh-CN" sz="2800" b="1" i="1">
                <a:latin typeface="Times New Roman" panose="02020603050405020304" pitchFamily="18" charset="0"/>
              </a:rPr>
              <a:t>A=f(x</a:t>
            </a:r>
            <a:r>
              <a:rPr lang="en-US" altLang="zh-CN" sz="2800" b="1" i="1" baseline="-25000">
                <a:latin typeface="Times New Roman" panose="02020603050405020304" pitchFamily="18" charset="0"/>
              </a:rPr>
              <a:t>1</a:t>
            </a:r>
            <a:r>
              <a:rPr lang="en-US" altLang="zh-CN" sz="2800" b="1" i="1">
                <a:latin typeface="Times New Roman" panose="02020603050405020304" pitchFamily="18" charset="0"/>
              </a:rPr>
              <a:t>,…,x</a:t>
            </a:r>
            <a:r>
              <a:rPr lang="en-US" altLang="zh-CN" sz="2800" b="1" i="1" baseline="-25000">
                <a:latin typeface="Times New Roman" panose="02020603050405020304" pitchFamily="18" charset="0"/>
              </a:rPr>
              <a:t>n</a:t>
            </a:r>
            <a:r>
              <a:rPr lang="en-US" altLang="zh-CN" sz="2800" b="1" i="1">
                <a:latin typeface="Times New Roman" panose="02020603050405020304" pitchFamily="18" charset="0"/>
              </a:rPr>
              <a:t>)</a:t>
            </a:r>
            <a:r>
              <a:rPr lang="zh-CN" altLang="en-US" sz="2800"/>
              <a:t>）</a:t>
            </a:r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r>
              <a:rPr lang="zh-CN" altLang="en-US" sz="2800"/>
              <a:t>特别的情况（</a:t>
            </a:r>
            <a:r>
              <a:rPr lang="en-US" altLang="zh-CN" sz="2800" b="1" i="1">
                <a:latin typeface="Times New Roman" panose="02020603050405020304" pitchFamily="18" charset="0"/>
              </a:rPr>
              <a:t>f(x)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graphicFrame>
        <p:nvGraphicFramePr>
          <p:cNvPr id="4098" name="Object 1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676400" y="2286000"/>
          <a:ext cx="5410200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3378200" imgH="1143000" progId="Equation.3">
                  <p:embed/>
                </p:oleObj>
              </mc:Choice>
              <mc:Fallback>
                <p:oleObj name="公式" r:id="rId1" imgW="3378200" imgH="1143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86000"/>
                        <a:ext cx="5410200" cy="183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438400" y="5105400"/>
          <a:ext cx="32607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1498600" imgH="279400" progId="Equation.3">
                  <p:embed/>
                </p:oleObj>
              </mc:Choice>
              <mc:Fallback>
                <p:oleObj name="公式" r:id="rId3" imgW="1498600" imgH="279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105400"/>
                        <a:ext cx="32607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5B9C2-8087-436B-BFFF-11EAC88A9A4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追赶法公式</a:t>
            </a:r>
            <a:endParaRPr lang="zh-CN" altLang="en-US"/>
          </a:p>
        </p:txBody>
      </p:sp>
      <p:pic>
        <p:nvPicPr>
          <p:cNvPr id="92163" name="Picture 5" descr="追赶法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" b="2946"/>
          <a:stretch>
            <a:fillRect/>
          </a:stretch>
        </p:blipFill>
        <p:spPr bwMode="auto">
          <a:xfrm>
            <a:off x="323850" y="981075"/>
            <a:ext cx="7632700" cy="581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838200" y="1752600"/>
            <a:ext cx="80724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rgbClr val="FF33CC"/>
                </a:solidFill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en-US" altLang="zh-CN" sz="2400" b="1">
                <a:solidFill>
                  <a:srgbClr val="FF33CC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设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X 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 R</a:t>
            </a:r>
            <a:r>
              <a:rPr kumimoji="1" lang="en-US" altLang="zh-CN" sz="2400" b="1" i="1" baseline="30000">
                <a:latin typeface="Times New Roman" panose="02020603050405020304" pitchFamily="18" charset="0"/>
                <a:ea typeface="黑体" panose="02010609060101010101" pitchFamily="2" charset="-122"/>
              </a:rPr>
              <a:t>n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</a:t>
            </a:r>
            <a:r>
              <a:rPr kumimoji="1" lang="zh-CN" altLang="en-US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Ｘ</a:t>
            </a: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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表示定义在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R</a:t>
            </a:r>
            <a:r>
              <a:rPr kumimoji="1" lang="en-US" altLang="zh-CN" sz="2400" b="1" i="1" baseline="30000">
                <a:latin typeface="Times New Roman" panose="02020603050405020304" pitchFamily="18" charset="0"/>
                <a:ea typeface="黑体" panose="02010609060101010101" pitchFamily="2" charset="-122"/>
              </a:rPr>
              <a:t>n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上的一个实值函数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endParaRPr kumimoji="1" lang="zh-CN" altLang="en-US" sz="2400" b="1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称之为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X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的范数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它具有下列性质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kumimoji="1" lang="zh-CN" altLang="en-US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aphicFrame>
        <p:nvGraphicFramePr>
          <p:cNvPr id="74757" name="Object 5"/>
          <p:cNvGraphicFramePr>
            <a:graphicFrameLocks noChangeAspect="1"/>
          </p:cNvGraphicFramePr>
          <p:nvPr/>
        </p:nvGraphicFramePr>
        <p:xfrm>
          <a:off x="2895600" y="4191000"/>
          <a:ext cx="17526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901065" imgH="254000" progId="Equation.3">
                  <p:embed/>
                </p:oleObj>
              </mc:Choice>
              <mc:Fallback>
                <p:oleObj name="" r:id="rId1" imgW="901065" imgH="254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17526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1439863" y="4724400"/>
            <a:ext cx="7354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(3)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三角不等式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即对任意两个向量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X</a:t>
            </a: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2" charset="-122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Y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 R</a:t>
            </a:r>
            <a:r>
              <a:rPr kumimoji="1" lang="en-US" altLang="zh-CN" sz="2400" b="1" i="1" baseline="30000">
                <a:latin typeface="Times New Roman" panose="02020603050405020304" pitchFamily="18" charset="0"/>
                <a:ea typeface="黑体" panose="02010609060101010101" pitchFamily="2" charset="-122"/>
              </a:rPr>
              <a:t>n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恒有</a:t>
            </a:r>
            <a:r>
              <a:rPr kumimoji="1" lang="zh-CN" altLang="en-US" sz="2400" b="1">
                <a:latin typeface="Times New Roman" panose="02020603050405020304" pitchFamily="18" charset="0"/>
              </a:rPr>
              <a:t> 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2819400" y="533400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193800" imgH="254000" progId="Equation.3">
                  <p:embed/>
                </p:oleObj>
              </mc:Choice>
              <mc:Fallback>
                <p:oleObj name="" r:id="rId3" imgW="1193800" imgH="254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334000"/>
                        <a:ext cx="23622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1447800" y="2895600"/>
            <a:ext cx="62293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(1)</a:t>
            </a:r>
            <a:r>
              <a:rPr kumimoji="1"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非负性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即对一切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X 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 R</a:t>
            </a:r>
            <a:r>
              <a:rPr kumimoji="1" lang="en-US" altLang="zh-CN" sz="2400" b="1" i="1" baseline="30000">
                <a:latin typeface="Times New Roman" panose="02020603050405020304" pitchFamily="18" charset="0"/>
                <a:ea typeface="黑体" panose="02010609060101010101" pitchFamily="2" charset="-122"/>
              </a:rPr>
              <a:t>n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X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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 0, 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</a:t>
            </a:r>
            <a:r>
              <a:rPr kumimoji="1" lang="zh-CN" altLang="en-US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Ｘ</a:t>
            </a: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</a:t>
            </a: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&gt;0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74761" name="Text Box 9"/>
          <p:cNvSpPr txBox="1">
            <a:spLocks noChangeArrowheads="1"/>
          </p:cNvSpPr>
          <p:nvPr/>
        </p:nvSpPr>
        <p:spPr bwMode="auto">
          <a:xfrm>
            <a:off x="1447800" y="3581400"/>
            <a:ext cx="665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齐次性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即对任何实数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a 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 R</a:t>
            </a: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2" charset="-122"/>
              </a:rPr>
              <a:t>，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X </a:t>
            </a: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 R</a:t>
            </a:r>
            <a:r>
              <a:rPr kumimoji="1" lang="en-US" altLang="zh-CN" sz="2400" b="1" i="1" baseline="30000">
                <a:latin typeface="Times New Roman" panose="02020603050405020304" pitchFamily="18" charset="0"/>
                <a:ea typeface="黑体" panose="02010609060101010101" pitchFamily="2" charset="-122"/>
              </a:rPr>
              <a:t>n</a:t>
            </a: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2" charset="-122"/>
              </a:rPr>
              <a:t>，</a:t>
            </a:r>
            <a:endParaRPr kumimoji="1" lang="zh-CN" altLang="en-US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15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向量的范数</a:t>
            </a:r>
            <a:endParaRPr lang="zh-CN" altLang="en-US"/>
          </a:p>
        </p:txBody>
      </p:sp>
      <p:graphicFrame>
        <p:nvGraphicFramePr>
          <p:cNvPr id="74765" name="Object 13"/>
          <p:cNvGraphicFramePr>
            <a:graphicFrameLocks noGrp="1" noChangeAspect="1"/>
          </p:cNvGraphicFramePr>
          <p:nvPr>
            <p:ph idx="1"/>
          </p:nvPr>
        </p:nvGraphicFramePr>
        <p:xfrm>
          <a:off x="5795963" y="5349875"/>
          <a:ext cx="23749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5" imgW="1257300" imgH="279400" progId="Equation.3">
                  <p:embed/>
                </p:oleObj>
              </mc:Choice>
              <mc:Fallback>
                <p:oleObj name="公式" r:id="rId5" imgW="1257300" imgH="279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5349875"/>
                        <a:ext cx="23749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F412C47-0A24-4FCE-B288-8E9FC3AA0AD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 autoUpdateAnimBg="0"/>
      <p:bldP spid="74758" grpId="0" autoUpdateAnimBg="0"/>
      <p:bldP spid="74760" grpId="0" autoUpdateAnimBg="0"/>
      <p:bldP spid="74761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向量的</a:t>
            </a:r>
            <a:r>
              <a:rPr lang="en-US" altLang="zh-CN" b="1" i="1">
                <a:latin typeface="Times New Roman" panose="02020603050405020304" pitchFamily="18" charset="0"/>
                <a:ea typeface="楷体_GB2312" pitchFamily="49" charset="-122"/>
              </a:rPr>
              <a:t>p-</a:t>
            </a:r>
            <a:r>
              <a:rPr lang="zh-CN" altLang="en-US"/>
              <a:t>范数（通用的范数定义）</a:t>
            </a:r>
            <a:endParaRPr lang="zh-CN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8600" cy="533400"/>
          </a:xfrm>
        </p:spPr>
        <p:txBody>
          <a:bodyPr/>
          <a:lstStyle/>
          <a:p>
            <a:pPr eaLnBrk="1" hangingPunct="1"/>
            <a:r>
              <a:rPr lang="en-US" altLang="zh-CN" sz="2800" b="1" i="1">
                <a:latin typeface="Times New Roman" panose="02020603050405020304" pitchFamily="18" charset="0"/>
              </a:rPr>
              <a:t>p-</a:t>
            </a:r>
            <a:r>
              <a:rPr lang="zh-CN" altLang="en-US" sz="2800"/>
              <a:t>范数定义</a:t>
            </a:r>
            <a:endParaRPr lang="zh-CN" altLang="en-US" sz="2800"/>
          </a:p>
        </p:txBody>
      </p:sp>
      <p:graphicFrame>
        <p:nvGraphicFramePr>
          <p:cNvPr id="819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2133600"/>
          <a:ext cx="3313112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1143000" imgH="482600" progId="Equation.3">
                  <p:embed/>
                </p:oleObj>
              </mc:Choice>
              <mc:Fallback>
                <p:oleObj name="公式" r:id="rId1" imgW="11430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313112" cy="134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/>
          <p:cNvGrpSpPr/>
          <p:nvPr/>
        </p:nvGrpSpPr>
        <p:grpSpPr bwMode="auto">
          <a:xfrm>
            <a:off x="684213" y="3860800"/>
            <a:ext cx="5975350" cy="579438"/>
            <a:chOff x="431" y="2478"/>
            <a:chExt cx="3764" cy="365"/>
          </a:xfrm>
        </p:grpSpPr>
        <p:graphicFrame>
          <p:nvGraphicFramePr>
            <p:cNvPr id="8208" name="Object 7"/>
            <p:cNvGraphicFramePr>
              <a:graphicFrameLocks noChangeAspect="1"/>
            </p:cNvGraphicFramePr>
            <p:nvPr/>
          </p:nvGraphicFramePr>
          <p:xfrm>
            <a:off x="2290" y="2478"/>
            <a:ext cx="1905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公式" r:id="rId3" imgW="1409065" imgH="254000" progId="Equation.3">
                    <p:embed/>
                  </p:oleObj>
                </mc:Choice>
                <mc:Fallback>
                  <p:oleObj name="公式" r:id="rId3" imgW="1409065" imgH="2540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2478"/>
                          <a:ext cx="1905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9" name="Text Box 6"/>
            <p:cNvSpPr txBox="1">
              <a:spLocks noChangeArrowheads="1"/>
            </p:cNvSpPr>
            <p:nvPr/>
          </p:nvSpPr>
          <p:spPr bwMode="auto">
            <a:xfrm>
              <a:off x="431" y="2478"/>
              <a:ext cx="267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p=1</a:t>
              </a:r>
              <a:r>
                <a:rPr lang="zh-CN" altLang="en-US" sz="3200" b="1">
                  <a:solidFill>
                    <a:srgbClr val="FF0000"/>
                  </a:solidFill>
                </a:rPr>
                <a:t>是什么样？</a:t>
              </a:r>
              <a:endParaRPr lang="zh-CN" altLang="en-US" sz="3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19"/>
          <p:cNvGrpSpPr/>
          <p:nvPr/>
        </p:nvGrpSpPr>
        <p:grpSpPr bwMode="auto">
          <a:xfrm>
            <a:off x="684213" y="4652963"/>
            <a:ext cx="5888037" cy="665162"/>
            <a:chOff x="431" y="2931"/>
            <a:chExt cx="3709" cy="419"/>
          </a:xfrm>
        </p:grpSpPr>
        <p:graphicFrame>
          <p:nvGraphicFramePr>
            <p:cNvPr id="8206" name="Object 9"/>
            <p:cNvGraphicFramePr>
              <a:graphicFrameLocks noChangeAspect="1"/>
            </p:cNvGraphicFramePr>
            <p:nvPr/>
          </p:nvGraphicFramePr>
          <p:xfrm>
            <a:off x="2290" y="2931"/>
            <a:ext cx="1850" cy="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公式" r:id="rId5" imgW="1562100" imgH="292100" progId="Equation.3">
                    <p:embed/>
                  </p:oleObj>
                </mc:Choice>
                <mc:Fallback>
                  <p:oleObj name="公式" r:id="rId5" imgW="1562100" imgH="2921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2931"/>
                          <a:ext cx="1850" cy="4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7" name="Text Box 13"/>
            <p:cNvSpPr txBox="1">
              <a:spLocks noChangeArrowheads="1"/>
            </p:cNvSpPr>
            <p:nvPr/>
          </p:nvSpPr>
          <p:spPr bwMode="auto">
            <a:xfrm>
              <a:off x="431" y="2976"/>
              <a:ext cx="267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p=2</a:t>
              </a:r>
              <a:r>
                <a:rPr lang="zh-CN" altLang="en-US" sz="3200" b="1">
                  <a:solidFill>
                    <a:srgbClr val="FF0000"/>
                  </a:solidFill>
                </a:rPr>
                <a:t>是什么样？</a:t>
              </a:r>
              <a:endParaRPr lang="zh-CN" altLang="en-US" sz="3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16"/>
          <p:cNvGrpSpPr/>
          <p:nvPr/>
        </p:nvGrpSpPr>
        <p:grpSpPr bwMode="auto">
          <a:xfrm>
            <a:off x="684213" y="5589588"/>
            <a:ext cx="4967287" cy="606425"/>
            <a:chOff x="431" y="3521"/>
            <a:chExt cx="3129" cy="382"/>
          </a:xfrm>
        </p:grpSpPr>
        <p:graphicFrame>
          <p:nvGraphicFramePr>
            <p:cNvPr id="8204" name="Object 10"/>
            <p:cNvGraphicFramePr>
              <a:graphicFrameLocks noChangeAspect="1"/>
            </p:cNvGraphicFramePr>
            <p:nvPr/>
          </p:nvGraphicFramePr>
          <p:xfrm>
            <a:off x="2290" y="3521"/>
            <a:ext cx="1270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7" imgW="951865" imgH="292100" progId="Equation.3">
                    <p:embed/>
                  </p:oleObj>
                </mc:Choice>
                <mc:Fallback>
                  <p:oleObj name="" r:id="rId7" imgW="951865" imgH="2921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3521"/>
                          <a:ext cx="1270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5" name="Text Box 15"/>
            <p:cNvSpPr txBox="1">
              <a:spLocks noChangeArrowheads="1"/>
            </p:cNvSpPr>
            <p:nvPr/>
          </p:nvSpPr>
          <p:spPr bwMode="auto">
            <a:xfrm>
              <a:off x="431" y="3521"/>
              <a:ext cx="267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p=∞</a:t>
              </a:r>
              <a:r>
                <a:rPr lang="zh-CN" altLang="en-US" sz="3200" b="1">
                  <a:solidFill>
                    <a:srgbClr val="FF0000"/>
                  </a:solidFill>
                </a:rPr>
                <a:t>是什么样？</a:t>
              </a:r>
              <a:endParaRPr lang="zh-CN" altLang="en-US" sz="3200" b="1">
                <a:solidFill>
                  <a:srgbClr val="FF0000"/>
                </a:solidFill>
              </a:endParaRPr>
            </a:p>
          </p:txBody>
        </p:sp>
      </p:grpSp>
      <p:sp>
        <p:nvSpPr>
          <p:cNvPr id="8200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9F9B2E1-7DE1-423D-91AC-6DE12DDCE821}" type="slidenum">
              <a:rPr lang="en-US" altLang="zh-CN" smtClean="0"/>
            </a:fld>
            <a:endParaRPr lang="en-US" altLang="zh-CN"/>
          </a:p>
        </p:txBody>
      </p:sp>
      <p:grpSp>
        <p:nvGrpSpPr>
          <p:cNvPr id="15" name="Group 22"/>
          <p:cNvGrpSpPr/>
          <p:nvPr/>
        </p:nvGrpSpPr>
        <p:grpSpPr bwMode="auto">
          <a:xfrm>
            <a:off x="1392238" y="6248400"/>
            <a:ext cx="5040312" cy="519113"/>
            <a:chOff x="1156" y="3612"/>
            <a:chExt cx="3175" cy="327"/>
          </a:xfrm>
        </p:grpSpPr>
        <p:sp>
          <p:nvSpPr>
            <p:cNvPr id="8202" name="Text Box 19"/>
            <p:cNvSpPr txBox="1">
              <a:spLocks noChangeArrowheads="1"/>
            </p:cNvSpPr>
            <p:nvPr/>
          </p:nvSpPr>
          <p:spPr bwMode="auto">
            <a:xfrm>
              <a:off x="3272" y="3612"/>
              <a:ext cx="10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CCCC00"/>
                  </a:solidFill>
                </a:rPr>
                <a:t>vnm.m</a:t>
              </a:r>
              <a:endParaRPr lang="en-US" altLang="zh-CN" sz="2800" b="1">
                <a:solidFill>
                  <a:srgbClr val="CCCC00"/>
                </a:solidFill>
              </a:endParaRPr>
            </a:p>
          </p:txBody>
        </p:sp>
        <p:sp>
          <p:nvSpPr>
            <p:cNvPr id="8203" name="Text Box 20"/>
            <p:cNvSpPr txBox="1">
              <a:spLocks noChangeArrowheads="1"/>
            </p:cNvSpPr>
            <p:nvPr/>
          </p:nvSpPr>
          <p:spPr bwMode="auto">
            <a:xfrm>
              <a:off x="1156" y="3612"/>
              <a:ext cx="28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0000"/>
                  </a:solidFill>
                </a:rPr>
                <a:t>三种范数的几何意义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范数的等价性</a:t>
            </a:r>
            <a:endParaRPr lang="zh-CN" altLang="en-US"/>
          </a:p>
        </p:txBody>
      </p:sp>
      <p:graphicFrame>
        <p:nvGraphicFramePr>
          <p:cNvPr id="11267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476375" y="2060575"/>
          <a:ext cx="6838950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2743200" imgH="787400" progId="Equation.3">
                  <p:embed/>
                </p:oleObj>
              </mc:Choice>
              <mc:Fallback>
                <p:oleObj name="公式" r:id="rId1" imgW="2743200" imgH="787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060575"/>
                        <a:ext cx="6838950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827088" y="1484313"/>
            <a:ext cx="14398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folHlink"/>
                </a:solidFill>
              </a:rPr>
              <a:t>定理</a:t>
            </a:r>
            <a:r>
              <a:rPr lang="en-US" altLang="zh-CN" sz="2800" b="1">
                <a:solidFill>
                  <a:schemeClr val="folHlink"/>
                </a:solidFill>
              </a:rPr>
              <a:t>15</a:t>
            </a:r>
            <a:endParaRPr lang="en-US" altLang="zh-CN" sz="2800" b="1">
              <a:solidFill>
                <a:schemeClr val="folHlink"/>
              </a:solidFill>
            </a:endParaRPr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1547813" y="4797425"/>
            <a:ext cx="6443662" cy="1552575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结论</a:t>
            </a:r>
            <a:r>
              <a: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kumimoji="1" lang="en-US" altLang="zh-CN" sz="2400" b="1" i="1">
                <a:latin typeface="Times New Roman" panose="02020603050405020304" pitchFamily="18" charset="0"/>
                <a:ea typeface="黑体" panose="02010609060101010101" pitchFamily="2" charset="-122"/>
              </a:rPr>
              <a:t>R</a:t>
            </a:r>
            <a:r>
              <a:rPr kumimoji="1" lang="en-US" altLang="zh-CN" sz="2400" b="1" i="1" baseline="30000">
                <a:latin typeface="Times New Roman" panose="02020603050405020304" pitchFamily="18" charset="0"/>
                <a:ea typeface="黑体" panose="02010609060101010101" pitchFamily="2" charset="-122"/>
              </a:rPr>
              <a:t>n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上定义的任何两个范数都是等价的。</a:t>
            </a:r>
            <a:endParaRPr kumimoji="1" lang="zh-CN" altLang="en-US" sz="2400" b="1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endParaRPr kumimoji="1" lang="zh-CN" altLang="en-US" sz="2400" b="1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如果在一种范数意义下向量序列收敛时，则在任何一种范数意义下该向量序列均收敛</a:t>
            </a:r>
            <a:r>
              <a:rPr kumimoji="1" lang="zh-CN" altLang="en-US" sz="240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7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9FC5AF-CD24-458D-8470-71D630B1CD6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1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2362200" y="2133600"/>
          <a:ext cx="30480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1320165" imgH="393700" progId="Equation.3">
                  <p:embed/>
                </p:oleObj>
              </mc:Choice>
              <mc:Fallback>
                <p:oleObj name="" r:id="rId1" imgW="1320165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133600"/>
                        <a:ext cx="30480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2433638" y="3276600"/>
          <a:ext cx="321786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307465" imgH="254000" progId="Equation.3">
                  <p:embed/>
                </p:oleObj>
              </mc:Choice>
              <mc:Fallback>
                <p:oleObj name="" r:id="rId3" imgW="1307465" imgH="254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3276600"/>
                        <a:ext cx="3217862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2438400" y="4267200"/>
          <a:ext cx="335280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447165" imgH="266700" progId="Equation.3">
                  <p:embed/>
                </p:oleObj>
              </mc:Choice>
              <mc:Fallback>
                <p:oleObj name="" r:id="rId5" imgW="1447165" imgH="266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267200"/>
                        <a:ext cx="335280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447800" y="1198563"/>
            <a:ext cx="523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对常用范数，容易验证下列不等式：</a:t>
            </a:r>
            <a:r>
              <a:rPr kumimoji="1" lang="zh-CN" altLang="en-US" sz="2400">
                <a:latin typeface="楷体_GB2312" pitchFamily="49" charset="-122"/>
                <a:ea typeface="楷体_GB2312" pitchFamily="49" charset="-122"/>
              </a:rPr>
              <a:t> </a:t>
            </a:r>
            <a:endParaRPr kumimoji="1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6AC1ACB-42D4-40CA-B82E-AEB8E6C79A7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矩阵的范数</a:t>
            </a:r>
            <a:endParaRPr lang="zh-CN" altLang="en-US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2124075" y="5589588"/>
            <a:ext cx="467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973138" y="5773738"/>
            <a:ext cx="6981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</a:rPr>
              <a:t>Frobenius</a:t>
            </a:r>
            <a:r>
              <a:rPr lang="zh-CN" altLang="en-US" sz="3200" b="1">
                <a:solidFill>
                  <a:srgbClr val="FF0000"/>
                </a:solidFill>
              </a:rPr>
              <a:t>范数符合要求但意义不明</a:t>
            </a:r>
            <a:r>
              <a:rPr lang="zh-CN" altLang="en-US" sz="3200" b="1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16389" name="Picture 9" descr="矩阵范数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78013"/>
            <a:ext cx="8280400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1659475-69BB-45D3-B602-4A17BCC4D02E}" type="slidenum">
              <a:rPr lang="en-US" altLang="zh-CN" smtClean="0"/>
            </a:fld>
            <a:endParaRPr lang="en-US" altLang="zh-CN"/>
          </a:p>
        </p:txBody>
      </p:sp>
      <p:grpSp>
        <p:nvGrpSpPr>
          <p:cNvPr id="4" name="组合 3"/>
          <p:cNvGrpSpPr/>
          <p:nvPr/>
        </p:nvGrpSpPr>
        <p:grpSpPr bwMode="auto">
          <a:xfrm>
            <a:off x="6338888" y="4297363"/>
            <a:ext cx="2611437" cy="1219200"/>
            <a:chOff x="6338888" y="4297363"/>
            <a:chExt cx="2611084" cy="1219200"/>
          </a:xfrm>
        </p:grpSpPr>
        <p:pic>
          <p:nvPicPr>
            <p:cNvPr id="16392" name="Picture 6" descr="C:\Users\fifo\AppData\Local\Microsoft\Windows\Temporary Internet Files\Content.IE5\3H4E58DJ\MM900282747[1]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8888" y="4297363"/>
              <a:ext cx="12192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3" name="TextBox 2"/>
            <p:cNvSpPr txBox="1">
              <a:spLocks noChangeArrowheads="1"/>
            </p:cNvSpPr>
            <p:nvPr/>
          </p:nvSpPr>
          <p:spPr bwMode="auto">
            <a:xfrm>
              <a:off x="7380312" y="4906963"/>
              <a:ext cx="1569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/>
                <a:t>矩阵是什么？</a:t>
              </a:r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3"/>
          <p:cNvGrpSpPr/>
          <p:nvPr/>
        </p:nvGrpSpPr>
        <p:grpSpPr bwMode="auto">
          <a:xfrm>
            <a:off x="539750" y="2924175"/>
            <a:ext cx="7772400" cy="2178050"/>
            <a:chOff x="340" y="2659"/>
            <a:chExt cx="4896" cy="1372"/>
          </a:xfrm>
        </p:grpSpPr>
        <p:sp>
          <p:nvSpPr>
            <p:cNvPr id="17418" name="Text Box 7"/>
            <p:cNvSpPr txBox="1">
              <a:spLocks noChangeArrowheads="1"/>
            </p:cNvSpPr>
            <p:nvPr/>
          </p:nvSpPr>
          <p:spPr bwMode="auto">
            <a:xfrm>
              <a:off x="340" y="2659"/>
              <a:ext cx="4896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400" b="1">
                  <a:solidFill>
                    <a:srgbClr val="FF33CC"/>
                  </a:solidFill>
                  <a:latin typeface="楷体_GB2312" pitchFamily="49" charset="-122"/>
                  <a:ea typeface="楷体_GB2312" pitchFamily="49" charset="-122"/>
                </a:rPr>
                <a:t>定义</a:t>
              </a:r>
              <a:r>
                <a:rPr lang="en-US" altLang="zh-CN" sz="2400" b="1">
                  <a:solidFill>
                    <a:srgbClr val="FF33CC"/>
                  </a:solidFill>
                  <a:latin typeface="楷体_GB2312" pitchFamily="49" charset="-122"/>
                  <a:ea typeface="楷体_GB2312" pitchFamily="49" charset="-122"/>
                </a:rPr>
                <a:t>5</a:t>
              </a:r>
              <a:r>
                <a:rPr kumimoji="1" lang="zh-CN" altLang="en-US" sz="2400" b="1">
                  <a:latin typeface="黑体" panose="02010609060101010101" pitchFamily="2" charset="-122"/>
                  <a:ea typeface="黑体" panose="02010609060101010101" pitchFamily="2" charset="-122"/>
                </a:rPr>
                <a:t>：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设</a:t>
              </a:r>
              <a:r>
                <a:rPr kumimoji="1" lang="en-US" altLang="zh-CN" sz="2400" b="1" i="1">
                  <a:latin typeface="Times New Roman" panose="02020603050405020304" pitchFamily="18" charset="0"/>
                  <a:ea typeface="黑体" panose="02010609060101010101" pitchFamily="2" charset="-122"/>
                </a:rPr>
                <a:t>A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为</a:t>
              </a:r>
              <a:r>
                <a:rPr kumimoji="1" lang="en-US" altLang="zh-CN" sz="2400" b="1" i="1">
                  <a:latin typeface="Times New Roman" panose="02020603050405020304" pitchFamily="18" charset="0"/>
                  <a:ea typeface="黑体" panose="02010609060101010101" pitchFamily="2" charset="-122"/>
                </a:rPr>
                <a:t>n</a:t>
              </a:r>
              <a:r>
                <a:rPr kumimoji="1" lang="en-US" altLang="zh-CN" sz="2400" b="1" i="1">
                  <a:latin typeface="黑体" panose="02010609060101010101" pitchFamily="2" charset="-122"/>
                  <a:ea typeface="黑体" panose="02010609060101010101" pitchFamily="2" charset="-122"/>
                </a:rPr>
                <a:t> 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阶方阵</a:t>
              </a:r>
              <a:r>
                <a:rPr kumimoji="1" lang="zh-CN" altLang="en-US" sz="2400" b="1">
                  <a:latin typeface="黑体" panose="02010609060101010101" pitchFamily="2" charset="-122"/>
                  <a:ea typeface="黑体" panose="02010609060101010101" pitchFamily="2" charset="-122"/>
                </a:rPr>
                <a:t>，</a:t>
              </a:r>
              <a:r>
                <a:rPr kumimoji="1" lang="en-US" altLang="zh-CN" sz="2400" b="1" i="1">
                  <a:latin typeface="Times New Roman" panose="02020603050405020304" pitchFamily="18" charset="0"/>
                  <a:ea typeface="黑体" panose="02010609060101010101" pitchFamily="2" charset="-122"/>
                </a:rPr>
                <a:t>R</a:t>
              </a:r>
              <a:r>
                <a:rPr kumimoji="1" lang="en-US" altLang="zh-CN" sz="2400" b="1" i="1" baseline="30000">
                  <a:latin typeface="Times New Roman" panose="02020603050405020304" pitchFamily="18" charset="0"/>
                  <a:ea typeface="黑体" panose="02010609060101010101" pitchFamily="2" charset="-122"/>
                </a:rPr>
                <a:t>n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中已定义了向量范数</a:t>
              </a:r>
              <a:r>
                <a:rPr kumimoji="1" lang="zh-CN" altLang="en-US" sz="2400" b="1">
                  <a:latin typeface="黑体" panose="02010609060101010101" pitchFamily="2" charset="-122"/>
                  <a:ea typeface="黑体" panose="02010609060101010101" pitchFamily="2" charset="-122"/>
                </a:rPr>
                <a:t>     ，</a:t>
              </a:r>
              <a:endPara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kumimoji="1" lang="zh-CN" altLang="en-US" sz="2400" b="1">
                  <a:latin typeface="黑体" panose="02010609060101010101" pitchFamily="2" charset="-122"/>
                  <a:ea typeface="黑体" panose="02010609060101010101" pitchFamily="2" charset="-122"/>
                </a:rPr>
                <a:t>       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则称</a:t>
              </a:r>
              <a:r>
                <a:rPr kumimoji="1" lang="zh-CN" altLang="en-US" sz="2400" b="1">
                  <a:latin typeface="黑体" panose="02010609060101010101" pitchFamily="2" charset="-122"/>
                  <a:ea typeface="黑体" panose="02010609060101010101" pitchFamily="2" charset="-122"/>
                </a:rPr>
                <a:t>             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为矩阵</a:t>
              </a:r>
              <a:r>
                <a:rPr kumimoji="1" lang="en-US" altLang="zh-CN" sz="2400" b="1" i="1">
                  <a:latin typeface="楷体_GB2312" pitchFamily="49" charset="-122"/>
                  <a:ea typeface="楷体_GB2312" pitchFamily="49" charset="-122"/>
                </a:rPr>
                <a:t>A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的算子范数</a:t>
              </a:r>
              <a:r>
                <a:rPr kumimoji="1" lang="en-US" altLang="zh-CN" sz="2400" b="1">
                  <a:latin typeface="黑体" panose="02010609060101010101" pitchFamily="2" charset="-122"/>
                  <a:ea typeface="黑体" panose="02010609060101010101" pitchFamily="2" charset="-122"/>
                </a:rPr>
                <a:t>,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记为</a:t>
              </a:r>
              <a:r>
                <a:rPr kumimoji="1" lang="zh-CN" altLang="en-US" sz="2400" b="1">
                  <a:latin typeface="黑体" panose="02010609060101010101" pitchFamily="2" charset="-122"/>
                  <a:ea typeface="黑体" panose="02010609060101010101" pitchFamily="2" charset="-122"/>
                </a:rPr>
                <a:t> </a:t>
              </a:r>
              <a:endParaRPr kumimoji="1" lang="zh-CN" altLang="en-US" sz="2400" b="1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aphicFrame>
          <p:nvGraphicFramePr>
            <p:cNvPr id="17419" name="Object 8"/>
            <p:cNvGraphicFramePr>
              <a:graphicFrameLocks noChangeAspect="1"/>
            </p:cNvGraphicFramePr>
            <p:nvPr/>
          </p:nvGraphicFramePr>
          <p:xfrm>
            <a:off x="4612" y="2686"/>
            <a:ext cx="410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" r:id="rId1" imgW="215900" imgH="254000" progId="Equation.3">
                    <p:embed/>
                  </p:oleObj>
                </mc:Choice>
                <mc:Fallback>
                  <p:oleObj name="" r:id="rId1" imgW="215900" imgH="2540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2" y="2686"/>
                          <a:ext cx="410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0" name="Object 9"/>
            <p:cNvGraphicFramePr>
              <a:graphicFrameLocks noChangeAspect="1"/>
            </p:cNvGraphicFramePr>
            <p:nvPr/>
          </p:nvGraphicFramePr>
          <p:xfrm>
            <a:off x="1474" y="3113"/>
            <a:ext cx="1254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Equation" r:id="rId3" imgW="584200" imgH="342900" progId="Equation.DSMT4">
                    <p:embed/>
                  </p:oleObj>
                </mc:Choice>
                <mc:Fallback>
                  <p:oleObj name="Equation" r:id="rId3" imgW="584200" imgH="3429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3113"/>
                          <a:ext cx="1254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1" name="Object 10"/>
            <p:cNvGraphicFramePr>
              <a:graphicFrameLocks noChangeAspect="1"/>
            </p:cNvGraphicFramePr>
            <p:nvPr/>
          </p:nvGraphicFramePr>
          <p:xfrm>
            <a:off x="4820" y="3067"/>
            <a:ext cx="31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5" imgW="228600" imgH="254000" progId="Equation.3">
                    <p:embed/>
                  </p:oleObj>
                </mc:Choice>
                <mc:Fallback>
                  <p:oleObj name="" r:id="rId5" imgW="228600" imgH="2540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0" y="3067"/>
                          <a:ext cx="310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2" name="Object 11"/>
            <p:cNvGraphicFramePr>
              <a:graphicFrameLocks noChangeAspect="1"/>
            </p:cNvGraphicFramePr>
            <p:nvPr/>
          </p:nvGraphicFramePr>
          <p:xfrm>
            <a:off x="1202" y="3553"/>
            <a:ext cx="1296" cy="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7" imgW="901065" imgH="355600" progId="Equation.3">
                    <p:embed/>
                  </p:oleObj>
                </mc:Choice>
                <mc:Fallback>
                  <p:oleObj name="" r:id="rId7" imgW="901065" imgH="355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3553"/>
                          <a:ext cx="1296" cy="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11" name="Text Box 19"/>
          <p:cNvSpPr txBox="1">
            <a:spLocks noChangeArrowheads="1"/>
          </p:cNvSpPr>
          <p:nvPr/>
        </p:nvSpPr>
        <p:spPr bwMode="auto">
          <a:xfrm>
            <a:off x="971550" y="43656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即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7412" name="Text Box 21"/>
          <p:cNvSpPr txBox="1">
            <a:spLocks noChangeArrowheads="1"/>
          </p:cNvSpPr>
          <p:nvPr/>
        </p:nvSpPr>
        <p:spPr bwMode="auto">
          <a:xfrm>
            <a:off x="4211638" y="43656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anose="02020603050405020304" pitchFamily="18" charset="0"/>
              </a:rPr>
              <a:t>．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7413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矩阵的算子范数</a:t>
            </a:r>
            <a:endParaRPr lang="zh-CN" altLang="en-US"/>
          </a:p>
        </p:txBody>
      </p:sp>
      <p:graphicFrame>
        <p:nvGraphicFramePr>
          <p:cNvPr id="17414" name="Object 26"/>
          <p:cNvGraphicFramePr>
            <a:graphicFrameLocks noGrp="1" noChangeAspect="1"/>
          </p:cNvGraphicFramePr>
          <p:nvPr>
            <p:ph sz="half" idx="1"/>
          </p:nvPr>
        </p:nvGraphicFramePr>
        <p:xfrm>
          <a:off x="874713" y="1557338"/>
          <a:ext cx="7251700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9" imgW="2933700" imgH="508000" progId="Equation.3">
                  <p:embed/>
                </p:oleObj>
              </mc:Choice>
              <mc:Fallback>
                <p:oleObj name="公式" r:id="rId9" imgW="2933700" imgH="508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1557338"/>
                        <a:ext cx="7251700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8" name="Object 28"/>
          <p:cNvGraphicFramePr>
            <a:graphicFrameLocks noGrp="1" noChangeAspect="1"/>
          </p:cNvGraphicFramePr>
          <p:nvPr>
            <p:ph sz="half" idx="2"/>
          </p:nvPr>
        </p:nvGraphicFramePr>
        <p:xfrm>
          <a:off x="4716463" y="4076700"/>
          <a:ext cx="2454275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11" imgW="1078865" imgH="495300" progId="Equation.3">
                  <p:embed/>
                </p:oleObj>
              </mc:Choice>
              <mc:Fallback>
                <p:oleObj name="公式" r:id="rId11" imgW="1078865" imgH="4953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076700"/>
                        <a:ext cx="2454275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90" name="Text Box 30"/>
          <p:cNvSpPr txBox="1">
            <a:spLocks noChangeArrowheads="1"/>
          </p:cNvSpPr>
          <p:nvPr/>
        </p:nvSpPr>
        <p:spPr bwMode="auto">
          <a:xfrm>
            <a:off x="1116013" y="5734050"/>
            <a:ext cx="74882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</a:rPr>
              <a:t>矩阵的范数依赖于向量范数的具体含义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1741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B4E9271-1772-4501-85C4-3AD3BA82B70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9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593725" y="574675"/>
            <a:ext cx="391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矩阵算子范数的基本性质：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990600" y="1219200"/>
            <a:ext cx="7758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）当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= 0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时，</a:t>
            </a:r>
            <a:r>
              <a:rPr kumimoji="1" lang="zh-CN" altLang="zh-CN" sz="2400" b="1">
                <a:latin typeface="Times New Roman" panose="02020603050405020304" pitchFamily="18" charset="0"/>
              </a:rPr>
              <a:t>‖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zh-CN" sz="2400" b="1">
                <a:latin typeface="Times New Roman" panose="02020603050405020304" pitchFamily="18" charset="0"/>
              </a:rPr>
              <a:t>‖</a:t>
            </a:r>
            <a:r>
              <a:rPr kumimoji="1" lang="en-US" altLang="zh-CN"/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＝</a:t>
            </a:r>
            <a:r>
              <a:rPr kumimoji="1" lang="en-US" altLang="zh-CN" sz="2400" b="1"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，当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A 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0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时， </a:t>
            </a:r>
            <a:r>
              <a:rPr kumimoji="1" lang="zh-CN" altLang="zh-CN" sz="2400" b="1">
                <a:latin typeface="Times New Roman" panose="02020603050405020304" pitchFamily="18" charset="0"/>
              </a:rPr>
              <a:t>‖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zh-CN" sz="2400" b="1">
                <a:latin typeface="Times New Roman" panose="02020603050405020304" pitchFamily="18" charset="0"/>
              </a:rPr>
              <a:t>‖</a:t>
            </a:r>
            <a:r>
              <a:rPr kumimoji="1" lang="en-US" altLang="zh-CN"/>
              <a:t>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&gt; 0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grpSp>
        <p:nvGrpSpPr>
          <p:cNvPr id="2" name="Group 21"/>
          <p:cNvGrpSpPr/>
          <p:nvPr/>
        </p:nvGrpSpPr>
        <p:grpSpPr bwMode="auto">
          <a:xfrm>
            <a:off x="990600" y="1828800"/>
            <a:ext cx="5943600" cy="508000"/>
            <a:chOff x="624" y="1152"/>
            <a:chExt cx="3744" cy="320"/>
          </a:xfrm>
        </p:grpSpPr>
        <p:sp>
          <p:nvSpPr>
            <p:cNvPr id="18448" name="Text Box 8"/>
            <p:cNvSpPr txBox="1">
              <a:spLocks noChangeArrowheads="1"/>
            </p:cNvSpPr>
            <p:nvPr/>
          </p:nvSpPr>
          <p:spPr bwMode="auto">
            <a:xfrm>
              <a:off x="624" y="1152"/>
              <a:ext cx="26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对任意实数和任意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，有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8449" name="Object 9"/>
            <p:cNvGraphicFramePr>
              <a:graphicFrameLocks noChangeAspect="1"/>
            </p:cNvGraphicFramePr>
            <p:nvPr/>
          </p:nvGraphicFramePr>
          <p:xfrm>
            <a:off x="3360" y="1152"/>
            <a:ext cx="1008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" r:id="rId1" imgW="774065" imgH="254000" progId="Equation.3">
                    <p:embed/>
                  </p:oleObj>
                </mc:Choice>
                <mc:Fallback>
                  <p:oleObj name="" r:id="rId1" imgW="774065" imgH="2540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152"/>
                          <a:ext cx="100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2"/>
          <p:cNvGrpSpPr/>
          <p:nvPr/>
        </p:nvGrpSpPr>
        <p:grpSpPr bwMode="auto">
          <a:xfrm>
            <a:off x="990600" y="2438400"/>
            <a:ext cx="4589463" cy="1154113"/>
            <a:chOff x="624" y="1536"/>
            <a:chExt cx="2891" cy="727"/>
          </a:xfrm>
        </p:grpSpPr>
        <p:sp>
          <p:nvSpPr>
            <p:cNvPr id="18446" name="Text Box 11"/>
            <p:cNvSpPr txBox="1">
              <a:spLocks noChangeArrowheads="1"/>
            </p:cNvSpPr>
            <p:nvPr/>
          </p:nvSpPr>
          <p:spPr bwMode="auto">
            <a:xfrm>
              <a:off x="624" y="1536"/>
              <a:ext cx="28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3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对任意两个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n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阶矩阵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、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B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有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8447" name="Object 12"/>
            <p:cNvGraphicFramePr>
              <a:graphicFrameLocks noChangeAspect="1"/>
            </p:cNvGraphicFramePr>
            <p:nvPr/>
          </p:nvGraphicFramePr>
          <p:xfrm>
            <a:off x="1584" y="1920"/>
            <a:ext cx="1584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1143000" imgH="254000" progId="Equation.3">
                    <p:embed/>
                  </p:oleObj>
                </mc:Choice>
                <mc:Fallback>
                  <p:oleObj name="" r:id="rId3" imgW="1143000" imgH="2540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920"/>
                          <a:ext cx="1584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4"/>
          <p:cNvGrpSpPr/>
          <p:nvPr/>
        </p:nvGrpSpPr>
        <p:grpSpPr bwMode="auto">
          <a:xfrm>
            <a:off x="990600" y="5029200"/>
            <a:ext cx="4895850" cy="1195388"/>
            <a:chOff x="624" y="3168"/>
            <a:chExt cx="3084" cy="753"/>
          </a:xfrm>
        </p:grpSpPr>
        <p:sp>
          <p:nvSpPr>
            <p:cNvPr id="18444" name="Text Box 17"/>
            <p:cNvSpPr txBox="1">
              <a:spLocks noChangeArrowheads="1"/>
            </p:cNvSpPr>
            <p:nvPr/>
          </p:nvSpPr>
          <p:spPr bwMode="auto">
            <a:xfrm>
              <a:off x="624" y="3168"/>
              <a:ext cx="30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5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对任意两个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n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阶矩阵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、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B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，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有</a:t>
              </a:r>
              <a:endParaRPr kumimoji="1" lang="zh-CN" altLang="en-US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18445" name="Object 18"/>
            <p:cNvGraphicFramePr>
              <a:graphicFrameLocks noChangeAspect="1"/>
            </p:cNvGraphicFramePr>
            <p:nvPr/>
          </p:nvGraphicFramePr>
          <p:xfrm>
            <a:off x="1632" y="3552"/>
            <a:ext cx="1392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5" imgW="939165" imgH="254000" progId="Equation.3">
                    <p:embed/>
                  </p:oleObj>
                </mc:Choice>
                <mc:Fallback>
                  <p:oleObj name="" r:id="rId5" imgW="939165" imgH="2540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3552"/>
                          <a:ext cx="1392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7"/>
          <p:cNvGrpSpPr/>
          <p:nvPr/>
        </p:nvGrpSpPr>
        <p:grpSpPr bwMode="auto">
          <a:xfrm>
            <a:off x="990600" y="3657600"/>
            <a:ext cx="6835775" cy="1143000"/>
            <a:chOff x="624" y="2304"/>
            <a:chExt cx="4306" cy="720"/>
          </a:xfrm>
        </p:grpSpPr>
        <p:sp>
          <p:nvSpPr>
            <p:cNvPr id="18441" name="Text Box 14"/>
            <p:cNvSpPr txBox="1">
              <a:spLocks noChangeArrowheads="1"/>
            </p:cNvSpPr>
            <p:nvPr/>
          </p:nvSpPr>
          <p:spPr bwMode="auto">
            <a:xfrm>
              <a:off x="624" y="2304"/>
              <a:ext cx="36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4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对任意向量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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i="1" baseline="30000">
                  <a:latin typeface="Times New Roman" panose="02020603050405020304" pitchFamily="18" charset="0"/>
                </a:rPr>
                <a:t>n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，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和任意矩阵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，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有</a:t>
              </a:r>
              <a:endParaRPr kumimoji="1" lang="zh-CN" altLang="en-US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18442" name="Object 15"/>
            <p:cNvGraphicFramePr>
              <a:graphicFrameLocks noChangeAspect="1"/>
            </p:cNvGraphicFramePr>
            <p:nvPr/>
          </p:nvGraphicFramePr>
          <p:xfrm>
            <a:off x="1632" y="2688"/>
            <a:ext cx="144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7" imgW="914400" imgH="254000" progId="Equation.3">
                    <p:embed/>
                  </p:oleObj>
                </mc:Choice>
                <mc:Fallback>
                  <p:oleObj name="" r:id="rId7" imgW="914400" imgH="2540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688"/>
                          <a:ext cx="144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3" name="Text Box 25"/>
            <p:cNvSpPr txBox="1">
              <a:spLocks noChangeArrowheads="1"/>
            </p:cNvSpPr>
            <p:nvPr/>
          </p:nvSpPr>
          <p:spPr bwMode="auto">
            <a:xfrm>
              <a:off x="3230" y="2672"/>
              <a:ext cx="17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latin typeface="Times New Roman" panose="02020603050405020304" pitchFamily="18" charset="0"/>
                </a:rPr>
                <a:t>---</a:t>
              </a:r>
              <a:r>
                <a:rPr kumimoji="1" lang="zh-CN" altLang="en-US" sz="2400">
                  <a:latin typeface="Times New Roman" panose="02020603050405020304" pitchFamily="18" charset="0"/>
                </a:rPr>
                <a:t>范数的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相容条件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.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332FCB2-3B0A-4DD5-9758-01733BAEFA2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autoUpdateAnimBg="0"/>
      <p:bldP spid="2867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838200" y="628650"/>
            <a:ext cx="488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定理</a:t>
            </a:r>
            <a:r>
              <a:rPr kumimoji="1" lang="en-US" altLang="zh-CN" sz="2400" b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18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：设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sz="2400" b="1" i="1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阶方阵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A = (a</a:t>
            </a:r>
            <a:r>
              <a:rPr kumimoji="1" lang="en-US" altLang="zh-CN" sz="2400" b="1" i="1" baseline="-25000">
                <a:latin typeface="Times New Roman" panose="02020603050405020304" pitchFamily="18" charset="0"/>
                <a:ea typeface="楷体_GB2312" pitchFamily="49" charset="-122"/>
              </a:rPr>
              <a:t>ij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en-US" altLang="zh-CN" sz="2400" b="1" i="1" baseline="-2500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sz="2400" b="1" i="1" baseline="-250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</a:t>
            </a:r>
            <a:r>
              <a:rPr kumimoji="1" lang="en-US" altLang="zh-CN" sz="2400" b="1" i="1" baseline="-2500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，则</a:t>
            </a:r>
            <a:endParaRPr kumimoji="1"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" name="Group 19"/>
          <p:cNvGrpSpPr/>
          <p:nvPr/>
        </p:nvGrpSpPr>
        <p:grpSpPr bwMode="auto">
          <a:xfrm>
            <a:off x="684213" y="1219200"/>
            <a:ext cx="4451350" cy="533400"/>
            <a:chOff x="1008" y="768"/>
            <a:chExt cx="2804" cy="336"/>
          </a:xfrm>
        </p:grpSpPr>
        <p:sp>
          <p:nvSpPr>
            <p:cNvPr id="19478" name="Text Box 3"/>
            <p:cNvSpPr txBox="1">
              <a:spLocks noChangeArrowheads="1"/>
            </p:cNvSpPr>
            <p:nvPr/>
          </p:nvSpPr>
          <p:spPr bwMode="auto">
            <a:xfrm>
              <a:off x="1008" y="803"/>
              <a:ext cx="28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latin typeface="楷体_GB2312" pitchFamily="49" charset="-122"/>
                  <a:ea typeface="楷体_GB2312" pitchFamily="49" charset="-122"/>
                </a:rPr>
                <a:t>（</a:t>
              </a:r>
              <a:r>
                <a:rPr kumimoji="1" lang="en-US" altLang="zh-CN" sz="2400" b="1" dirty="0">
                  <a:latin typeface="楷体_GB2312" pitchFamily="49" charset="-122"/>
                  <a:ea typeface="楷体_GB2312" pitchFamily="49" charset="-122"/>
                </a:rPr>
                <a:t>Ⅰ</a:t>
              </a:r>
              <a:r>
                <a:rPr kumimoji="1" lang="zh-CN" altLang="en-US" sz="2400" b="1" dirty="0">
                  <a:latin typeface="楷体_GB2312" pitchFamily="49" charset="-122"/>
                  <a:ea typeface="楷体_GB2312" pitchFamily="49" charset="-122"/>
                </a:rPr>
                <a:t>）与     相容的矩阵范数是</a:t>
              </a:r>
              <a:endParaRPr kumimoji="1" lang="zh-CN" altLang="en-US" sz="24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19479" name="Object 4"/>
            <p:cNvGraphicFramePr>
              <a:graphicFrameLocks noChangeAspect="1"/>
            </p:cNvGraphicFramePr>
            <p:nvPr/>
          </p:nvGraphicFramePr>
          <p:xfrm>
            <a:off x="1824" y="768"/>
            <a:ext cx="31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" r:id="rId1" imgW="241300" imgH="254000" progId="Equation.3">
                    <p:embed/>
                  </p:oleObj>
                </mc:Choice>
                <mc:Fallback>
                  <p:oleObj name="" r:id="rId1" imgW="241300" imgH="2540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768"/>
                          <a:ext cx="31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1827213" y="1828800"/>
          <a:ext cx="2057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117600" imgH="431800" progId="Equation.3">
                  <p:embed/>
                </p:oleObj>
              </mc:Choice>
              <mc:Fallback>
                <p:oleObj name="" r:id="rId3" imgW="11176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1828800"/>
                        <a:ext cx="205740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0"/>
          <p:cNvGrpSpPr/>
          <p:nvPr/>
        </p:nvGrpSpPr>
        <p:grpSpPr bwMode="auto">
          <a:xfrm>
            <a:off x="684213" y="2514600"/>
            <a:ext cx="4603750" cy="569913"/>
            <a:chOff x="1008" y="1584"/>
            <a:chExt cx="2900" cy="359"/>
          </a:xfrm>
        </p:grpSpPr>
        <p:sp>
          <p:nvSpPr>
            <p:cNvPr id="19476" name="Text Box 8"/>
            <p:cNvSpPr txBox="1">
              <a:spLocks noChangeArrowheads="1"/>
            </p:cNvSpPr>
            <p:nvPr/>
          </p:nvSpPr>
          <p:spPr bwMode="auto">
            <a:xfrm>
              <a:off x="1008" y="1632"/>
              <a:ext cx="29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（</a:t>
              </a:r>
              <a:r>
                <a:rPr kumimoji="1" lang="en-US" altLang="zh-CN" sz="2400" b="1">
                  <a:latin typeface="楷体_GB2312" pitchFamily="49" charset="-122"/>
                  <a:ea typeface="楷体_GB2312" pitchFamily="49" charset="-122"/>
                </a:rPr>
                <a:t>Ⅱ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）与     相容的矩阵范数是</a:t>
              </a:r>
              <a:endParaRPr kumimoji="1" lang="zh-CN" altLang="en-US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19477" name="Object 9"/>
            <p:cNvGraphicFramePr>
              <a:graphicFrameLocks noChangeAspect="1"/>
            </p:cNvGraphicFramePr>
            <p:nvPr/>
          </p:nvGraphicFramePr>
          <p:xfrm>
            <a:off x="1795" y="1584"/>
            <a:ext cx="372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266700" imgH="254000" progId="Equation.3">
                    <p:embed/>
                  </p:oleObj>
                </mc:Choice>
                <mc:Fallback>
                  <p:oleObj name="" r:id="rId5" imgW="266700" imgH="2540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" y="1584"/>
                          <a:ext cx="372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07" name="Object 11"/>
          <p:cNvGraphicFramePr>
            <a:graphicFrameLocks noChangeAspect="1"/>
          </p:cNvGraphicFramePr>
          <p:nvPr/>
        </p:nvGraphicFramePr>
        <p:xfrm>
          <a:off x="1827213" y="3200400"/>
          <a:ext cx="1600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723900" imgH="266700" progId="Equation.3">
                  <p:embed/>
                </p:oleObj>
              </mc:Choice>
              <mc:Fallback>
                <p:oleObj name="" r:id="rId7" imgW="723900" imgH="2667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3200400"/>
                        <a:ext cx="1600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1828800" y="3810000"/>
            <a:ext cx="4640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其中</a:t>
            </a:r>
            <a:r>
              <a:rPr kumimoji="1" lang="zh-CN" altLang="en-US" sz="24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</a:t>
            </a:r>
            <a:r>
              <a:rPr kumimoji="1" lang="en-US" altLang="zh-CN" sz="2400" b="1" baseline="-30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为矩阵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sz="2400" b="1" i="1" baseline="30000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的最大</a:t>
            </a:r>
            <a:r>
              <a:rPr kumimoji="1" lang="zh-CN" altLang="en-US" sz="2400" b="1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特征值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" name="Group 21"/>
          <p:cNvGrpSpPr/>
          <p:nvPr/>
        </p:nvGrpSpPr>
        <p:grpSpPr bwMode="auto">
          <a:xfrm>
            <a:off x="684213" y="4343400"/>
            <a:ext cx="4603750" cy="568325"/>
            <a:chOff x="1008" y="2736"/>
            <a:chExt cx="2900" cy="358"/>
          </a:xfrm>
        </p:grpSpPr>
        <p:sp>
          <p:nvSpPr>
            <p:cNvPr id="19474" name="Text Box 14"/>
            <p:cNvSpPr txBox="1">
              <a:spLocks noChangeArrowheads="1"/>
            </p:cNvSpPr>
            <p:nvPr/>
          </p:nvSpPr>
          <p:spPr bwMode="auto">
            <a:xfrm>
              <a:off x="1008" y="2784"/>
              <a:ext cx="29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（</a:t>
              </a:r>
              <a:r>
                <a:rPr kumimoji="1" lang="en-US" altLang="zh-CN" sz="2400" b="1">
                  <a:latin typeface="宋体" panose="02010600030101010101" pitchFamily="2" charset="-122"/>
                  <a:ea typeface="楷体_GB2312" pitchFamily="49" charset="-122"/>
                </a:rPr>
                <a:t>Ⅲ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）与          相容的矩阵范数是</a:t>
              </a:r>
              <a:endParaRPr kumimoji="1" lang="zh-CN" altLang="en-US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19475" name="Object 15"/>
            <p:cNvGraphicFramePr>
              <a:graphicFrameLocks noChangeAspect="1"/>
            </p:cNvGraphicFramePr>
            <p:nvPr/>
          </p:nvGraphicFramePr>
          <p:xfrm>
            <a:off x="1872" y="2736"/>
            <a:ext cx="384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9" imgW="279400" imgH="254000" progId="Equation.3">
                    <p:embed/>
                  </p:oleObj>
                </mc:Choice>
                <mc:Fallback>
                  <p:oleObj name="" r:id="rId9" imgW="279400" imgH="2540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736"/>
                          <a:ext cx="384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13" name="Object 17"/>
          <p:cNvGraphicFramePr>
            <a:graphicFrameLocks noChangeAspect="1"/>
          </p:cNvGraphicFramePr>
          <p:nvPr/>
        </p:nvGraphicFramePr>
        <p:xfrm>
          <a:off x="1903413" y="4953000"/>
          <a:ext cx="21336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1" imgW="1143000" imgH="444500" progId="Equation.3">
                  <p:embed/>
                </p:oleObj>
              </mc:Choice>
              <mc:Fallback>
                <p:oleObj name="" r:id="rId11" imgW="1143000" imgH="444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4953000"/>
                        <a:ext cx="21336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2411413" y="5949950"/>
            <a:ext cx="172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folHlink"/>
                </a:solidFill>
                <a:latin typeface="Times New Roman" panose="02020603050405020304" pitchFamily="18" charset="0"/>
              </a:rPr>
              <a:t>行范数</a:t>
            </a:r>
            <a:endParaRPr kumimoji="1" lang="zh-CN" altLang="en-US" sz="2400" b="1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9719" name="Object 23"/>
          <p:cNvGraphicFramePr>
            <a:graphicFrameLocks noChangeAspect="1"/>
          </p:cNvGraphicFramePr>
          <p:nvPr/>
        </p:nvGraphicFramePr>
        <p:xfrm>
          <a:off x="4716463" y="4797425"/>
          <a:ext cx="4319587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13" imgW="2019300" imgH="939800" progId="Equation.3">
                  <p:embed/>
                </p:oleObj>
              </mc:Choice>
              <mc:Fallback>
                <p:oleObj name="公式" r:id="rId13" imgW="2019300" imgH="9398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797425"/>
                        <a:ext cx="4319587" cy="201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4572000" y="1989138"/>
            <a:ext cx="172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列范数</a:t>
            </a:r>
            <a:endParaRPr kumimoji="1" lang="zh-CN" altLang="en-US" sz="2400" b="1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22" name="Text Box 26"/>
          <p:cNvSpPr txBox="1">
            <a:spLocks noChangeArrowheads="1"/>
          </p:cNvSpPr>
          <p:nvPr/>
        </p:nvSpPr>
        <p:spPr bwMode="auto">
          <a:xfrm>
            <a:off x="4067175" y="3213100"/>
            <a:ext cx="2376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folHlink"/>
                </a:solidFill>
                <a:latin typeface="Times New Roman" panose="02020603050405020304" pitchFamily="18" charset="0"/>
              </a:rPr>
              <a:t>2-</a:t>
            </a:r>
            <a:r>
              <a:rPr kumimoji="1" lang="zh-CN" altLang="en-US" sz="2400" b="1">
                <a:solidFill>
                  <a:schemeClr val="folHlink"/>
                </a:solidFill>
                <a:latin typeface="Times New Roman" panose="02020603050405020304" pitchFamily="18" charset="0"/>
              </a:rPr>
              <a:t>范数</a:t>
            </a:r>
            <a:endParaRPr kumimoji="1" lang="zh-CN" altLang="en-US" sz="2400" b="1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70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8FAD9DA-CB89-4E19-89C3-071F3C7A82A2}" type="slidenum">
              <a:rPr lang="en-US" altLang="zh-CN" smtClean="0"/>
            </a:fld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018213" y="2222500"/>
            <a:ext cx="3017837" cy="1219200"/>
            <a:chOff x="6018213" y="2360613"/>
            <a:chExt cx="3018283" cy="1219200"/>
          </a:xfrm>
        </p:grpSpPr>
        <p:pic>
          <p:nvPicPr>
            <p:cNvPr id="19472" name="Picture 27" descr="C:\Users\fifo\AppData\Local\Microsoft\Windows\Temporary Internet Files\Content.IE5\WSURHCK4\MM900282748[1].gif"/>
            <p:cNvPicPr>
              <a:picLocks noChangeAspect="1" noChangeArrowheads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213" y="2360613"/>
              <a:ext cx="12192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3" name="TextBox 5"/>
            <p:cNvSpPr txBox="1">
              <a:spLocks noChangeArrowheads="1"/>
            </p:cNvSpPr>
            <p:nvPr/>
          </p:nvSpPr>
          <p:spPr bwMode="auto">
            <a:xfrm>
              <a:off x="7020272" y="2889934"/>
              <a:ext cx="20162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/>
                <a:t>相应的</a:t>
              </a:r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zh-CN" altLang="en-US" b="1" dirty="0"/>
                <a:t>是什么？</a:t>
              </a:r>
              <a:endParaRPr lang="zh-CN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9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9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utoUpdateAnimBg="0"/>
      <p:bldP spid="29709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684213" y="2997200"/>
            <a:ext cx="7348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定理</a:t>
            </a:r>
            <a:r>
              <a:rPr kumimoji="1" lang="en-US" altLang="zh-CN" sz="2400" b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19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: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矩阵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的谱半径不超过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的任何一种算子范数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.</a:t>
            </a:r>
            <a:endParaRPr kumimoji="1" lang="en-US" altLang="zh-CN" sz="24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3635375" y="3500438"/>
          <a:ext cx="15240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698500" imgH="254000" progId="Equation.3">
                  <p:embed/>
                </p:oleObj>
              </mc:Choice>
              <mc:Fallback>
                <p:oleObj name="" r:id="rId1" imgW="698500" imgH="254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500438"/>
                        <a:ext cx="1524000" cy="563562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/>
          <p:nvPr/>
        </p:nvGrpSpPr>
        <p:grpSpPr bwMode="auto">
          <a:xfrm>
            <a:off x="684213" y="1196975"/>
            <a:ext cx="8135937" cy="1525588"/>
            <a:chOff x="385" y="1344"/>
            <a:chExt cx="4943" cy="961"/>
          </a:xfrm>
        </p:grpSpPr>
        <p:sp>
          <p:nvSpPr>
            <p:cNvPr id="21513" name="Text Box 4"/>
            <p:cNvSpPr txBox="1">
              <a:spLocks noChangeArrowheads="1"/>
            </p:cNvSpPr>
            <p:nvPr/>
          </p:nvSpPr>
          <p:spPr bwMode="auto">
            <a:xfrm>
              <a:off x="385" y="1344"/>
              <a:ext cx="4943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400" b="1">
                  <a:solidFill>
                    <a:srgbClr val="FF33CC"/>
                  </a:solidFill>
                  <a:latin typeface="楷体_GB2312" pitchFamily="49" charset="-122"/>
                  <a:ea typeface="楷体_GB2312" pitchFamily="49" charset="-122"/>
                </a:rPr>
                <a:t>定义</a:t>
              </a:r>
              <a:r>
                <a:rPr lang="en-US" altLang="zh-CN" sz="2400" b="1">
                  <a:solidFill>
                    <a:srgbClr val="FF33CC"/>
                  </a:solidFill>
                  <a:latin typeface="楷体_GB2312" pitchFamily="49" charset="-122"/>
                  <a:ea typeface="楷体_GB2312" pitchFamily="49" charset="-122"/>
                </a:rPr>
                <a:t>6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：矩阵</a:t>
              </a: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的诸特征值的最大绝对值称为</a:t>
              </a: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的谱半径，</a:t>
              </a:r>
              <a:endParaRPr kumimoji="1" lang="zh-CN" altLang="en-US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21514" name="Object 5"/>
            <p:cNvGraphicFramePr>
              <a:graphicFrameLocks noChangeAspect="1"/>
            </p:cNvGraphicFramePr>
            <p:nvPr/>
          </p:nvGraphicFramePr>
          <p:xfrm>
            <a:off x="1973" y="1888"/>
            <a:ext cx="1359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965200" imgH="292100" progId="Equation.3">
                    <p:embed/>
                  </p:oleObj>
                </mc:Choice>
                <mc:Fallback>
                  <p:oleObj name="" r:id="rId3" imgW="965200" imgH="2921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1888"/>
                          <a:ext cx="1359" cy="4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5" name="Text Box 9"/>
            <p:cNvSpPr txBox="1">
              <a:spLocks noChangeArrowheads="1"/>
            </p:cNvSpPr>
            <p:nvPr/>
          </p:nvSpPr>
          <p:spPr bwMode="auto">
            <a:xfrm>
              <a:off x="1066" y="1802"/>
              <a:ext cx="67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zh-CN" altLang="en-US" sz="2400" b="1">
                  <a:latin typeface="楷体_GB2312" pitchFamily="49" charset="-122"/>
                  <a:ea typeface="楷体_GB2312" pitchFamily="49" charset="-122"/>
                </a:rPr>
                <a:t>记为：</a:t>
              </a: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1116013" y="404813"/>
            <a:ext cx="6199187" cy="579437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的范数与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的特征值之间的关系</a:t>
            </a:r>
            <a:endParaRPr kumimoji="1" lang="zh-CN" altLang="en-US" sz="3200" b="1">
              <a:latin typeface="Times New Roman" panose="02020603050405020304" pitchFamily="18" charset="0"/>
            </a:endParaRPr>
          </a:p>
        </p:txBody>
      </p:sp>
      <p:graphicFrame>
        <p:nvGraphicFramePr>
          <p:cNvPr id="30737" name="Object 17"/>
          <p:cNvGraphicFramePr>
            <a:graphicFrameLocks noChangeAspect="1"/>
          </p:cNvGraphicFramePr>
          <p:nvPr/>
        </p:nvGraphicFramePr>
        <p:xfrm>
          <a:off x="1476375" y="4076700"/>
          <a:ext cx="6335713" cy="254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3035300" imgH="1219200" progId="Equation.3">
                  <p:embed/>
                </p:oleObj>
              </mc:Choice>
              <mc:Fallback>
                <p:oleObj name="公式" r:id="rId5" imgW="3035300" imgH="1219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76700"/>
                        <a:ext cx="6335713" cy="2544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3500438" y="6072188"/>
            <a:ext cx="1285875" cy="1587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2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8572DD8-D089-46CE-8232-21B1A5A9895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  <p:bldP spid="30733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 插值法</a:t>
            </a:r>
            <a:endParaRPr lang="zh-CN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插值问题</a:t>
            </a: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7030A0"/>
                </a:solidFill>
              </a:rPr>
              <a:t>拉格朗日插值</a:t>
            </a:r>
            <a:endParaRPr lang="zh-CN" altLang="en-US" b="1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 b="1">
                <a:solidFill>
                  <a:srgbClr val="7030A0"/>
                </a:solidFill>
              </a:rPr>
              <a:t>牛顿插值</a:t>
            </a:r>
            <a:endParaRPr lang="zh-CN" altLang="en-US" b="1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/>
              <a:t>等距点插值</a:t>
            </a: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7030A0"/>
                </a:solidFill>
              </a:rPr>
              <a:t>埃尔米特插值</a:t>
            </a:r>
            <a:endParaRPr lang="zh-CN" altLang="en-US" b="1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/>
              <a:t>分段低次插值</a:t>
            </a:r>
            <a:endParaRPr lang="zh-CN" altLang="en-US"/>
          </a:p>
          <a:p>
            <a:pPr eaLnBrk="1" hangingPunct="1"/>
            <a:r>
              <a:rPr lang="zh-CN" altLang="en-US"/>
              <a:t>三次样条插值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解线性方程组的迭代法</a:t>
            </a:r>
            <a:endParaRPr lang="zh-CN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引言</a:t>
            </a:r>
            <a:endParaRPr lang="zh-CN" altLang="en-US" dirty="0"/>
          </a:p>
          <a:p>
            <a:pPr eaLnBrk="1" hangingPunct="1"/>
            <a:r>
              <a:rPr lang="zh-CN" altLang="en-US" b="1" dirty="0">
                <a:solidFill>
                  <a:srgbClr val="7030A0"/>
                </a:solidFill>
              </a:rPr>
              <a:t>基本迭代法</a:t>
            </a:r>
            <a:endParaRPr lang="zh-CN" altLang="en-US" b="1" dirty="0">
              <a:solidFill>
                <a:srgbClr val="7030A0"/>
              </a:solidFill>
            </a:endParaRPr>
          </a:p>
          <a:p>
            <a:pPr lvl="1" eaLnBrk="1" hangingPunct="1"/>
            <a:r>
              <a:rPr lang="zh-CN" altLang="en-US" b="1" dirty="0">
                <a:solidFill>
                  <a:srgbClr val="7030A0"/>
                </a:solidFill>
              </a:rPr>
              <a:t>雅可比迭代法</a:t>
            </a:r>
            <a:endParaRPr lang="zh-CN" altLang="en-US" b="1" dirty="0">
              <a:solidFill>
                <a:srgbClr val="7030A0"/>
              </a:solidFill>
            </a:endParaRPr>
          </a:p>
          <a:p>
            <a:pPr lvl="1" eaLnBrk="1" hangingPunct="1"/>
            <a:r>
              <a:rPr lang="zh-CN" altLang="en-US" b="1" dirty="0">
                <a:solidFill>
                  <a:srgbClr val="7030A0"/>
                </a:solidFill>
              </a:rPr>
              <a:t>高斯</a:t>
            </a:r>
            <a:r>
              <a:rPr lang="en-US" altLang="zh-CN" b="1" dirty="0">
                <a:solidFill>
                  <a:srgbClr val="7030A0"/>
                </a:solidFill>
              </a:rPr>
              <a:t>-</a:t>
            </a:r>
            <a:r>
              <a:rPr lang="zh-CN" altLang="en-US" b="1" dirty="0">
                <a:solidFill>
                  <a:srgbClr val="7030A0"/>
                </a:solidFill>
              </a:rPr>
              <a:t>塞得尔迭代法</a:t>
            </a:r>
            <a:endParaRPr lang="zh-CN" altLang="en-US" b="1" dirty="0">
              <a:solidFill>
                <a:srgbClr val="7030A0"/>
              </a:solidFill>
            </a:endParaRPr>
          </a:p>
          <a:p>
            <a:pPr lvl="1" eaLnBrk="1" hangingPunct="1"/>
            <a:r>
              <a:rPr lang="zh-CN" altLang="en-US" b="1" dirty="0">
                <a:solidFill>
                  <a:srgbClr val="7030A0"/>
                </a:solidFill>
              </a:rPr>
              <a:t>超松弛迭代法</a:t>
            </a:r>
            <a:endParaRPr lang="zh-CN" altLang="en-US" b="1" dirty="0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 b="1" dirty="0">
                <a:solidFill>
                  <a:srgbClr val="7030A0"/>
                </a:solidFill>
              </a:rPr>
              <a:t>迭代法的收敛性</a:t>
            </a:r>
            <a:endParaRPr lang="zh-CN" altLang="en-US" b="1" dirty="0">
              <a:solidFill>
                <a:srgbClr val="7030A0"/>
              </a:solidFill>
            </a:endParaRPr>
          </a:p>
          <a:p>
            <a:pPr eaLnBrk="1" hangingPunct="1"/>
            <a:r>
              <a:rPr lang="zh-CN" altLang="en-US" dirty="0"/>
              <a:t>分块迭代法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20725" y="287338"/>
            <a:ext cx="7704138" cy="649287"/>
          </a:xfrm>
        </p:spPr>
        <p:txBody>
          <a:bodyPr/>
          <a:lstStyle/>
          <a:p>
            <a:pPr eaLnBrk="1" hangingPunct="1"/>
            <a:r>
              <a:rPr lang="zh-CN" altLang="en-US"/>
              <a:t>基本迭代法</a:t>
            </a:r>
            <a:endParaRPr lang="zh-CN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1075"/>
            <a:ext cx="8208963" cy="561657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/>
              <a:t>要把给定</a:t>
            </a:r>
            <a:r>
              <a:rPr lang="en-US" altLang="zh-CN" sz="2400" b="1" i="1">
                <a:latin typeface="Times New Roman" panose="02020603050405020304" pitchFamily="18" charset="0"/>
              </a:rPr>
              <a:t>AX = b</a:t>
            </a:r>
            <a:r>
              <a:rPr lang="zh-CN" altLang="en-US" sz="2400"/>
              <a:t>转化成</a:t>
            </a:r>
            <a:r>
              <a:rPr lang="en-US" altLang="zh-CN" sz="2400" b="1" i="1">
                <a:latin typeface="Times New Roman" panose="02020603050405020304" pitchFamily="18" charset="0"/>
              </a:rPr>
              <a:t>X = BX + g</a:t>
            </a:r>
            <a:r>
              <a:rPr lang="zh-CN" altLang="en-US" sz="2400"/>
              <a:t>，通常将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zh-CN" altLang="en-US" sz="2400"/>
              <a:t>分裂为</a:t>
            </a:r>
            <a:endParaRPr lang="zh-CN" altLang="en-US" sz="240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/>
              <a:t>	</a:t>
            </a:r>
            <a:r>
              <a:rPr lang="en-US" altLang="zh-CN" sz="2400" b="1" i="1">
                <a:latin typeface="Times New Roman" panose="02020603050405020304" pitchFamily="18" charset="0"/>
              </a:rPr>
              <a:t>A = M – N</a:t>
            </a:r>
            <a:r>
              <a:rPr lang="en-US" altLang="zh-CN" sz="2400"/>
              <a:t>, </a:t>
            </a:r>
            <a:r>
              <a:rPr lang="zh-CN" altLang="en-US" sz="2400"/>
              <a:t>其中</a:t>
            </a:r>
            <a:r>
              <a:rPr lang="en-US" altLang="zh-CN" sz="2400" b="1" i="1">
                <a:latin typeface="Times New Roman" panose="02020603050405020304" pitchFamily="18" charset="0"/>
              </a:rPr>
              <a:t>M</a:t>
            </a:r>
            <a:r>
              <a:rPr lang="zh-CN" altLang="en-US" sz="2400"/>
              <a:t>是可选择的非奇异矩阵，且使得</a:t>
            </a:r>
            <a:r>
              <a:rPr lang="en-US" altLang="zh-CN" sz="2400" b="1" i="1">
                <a:latin typeface="Times New Roman" panose="02020603050405020304" pitchFamily="18" charset="0"/>
              </a:rPr>
              <a:t>MX=d</a:t>
            </a:r>
            <a:r>
              <a:rPr lang="zh-CN" altLang="en-US" sz="2400"/>
              <a:t>容易求解，称</a:t>
            </a:r>
            <a:r>
              <a:rPr lang="en-US" altLang="zh-CN" sz="2400" b="1" i="1">
                <a:latin typeface="Times New Roman" panose="02020603050405020304" pitchFamily="18" charset="0"/>
              </a:rPr>
              <a:t>M</a:t>
            </a:r>
            <a:r>
              <a:rPr lang="zh-CN" altLang="en-US" sz="2400"/>
              <a:t>为</a:t>
            </a:r>
            <a:r>
              <a:rPr lang="zh-CN" altLang="en-US" sz="2400" b="1">
                <a:solidFill>
                  <a:srgbClr val="660066"/>
                </a:solidFill>
              </a:rPr>
              <a:t>分裂矩阵</a:t>
            </a:r>
            <a:r>
              <a:rPr lang="zh-CN" altLang="en-US" sz="2400"/>
              <a:t>．</a:t>
            </a:r>
            <a:endParaRPr lang="zh-CN" altLang="en-US" sz="2400"/>
          </a:p>
          <a:p>
            <a:pPr eaLnBrk="1" hangingPunct="1">
              <a:lnSpc>
                <a:spcPct val="150000"/>
              </a:lnSpc>
            </a:pPr>
            <a:r>
              <a:rPr lang="zh-CN" altLang="en-US" sz="2400"/>
              <a:t>于是，求解</a:t>
            </a:r>
            <a:r>
              <a:rPr lang="en-US" altLang="zh-CN" sz="2400" b="1" i="1">
                <a:latin typeface="Times New Roman" panose="02020603050405020304" pitchFamily="18" charset="0"/>
              </a:rPr>
              <a:t>AX = b</a:t>
            </a:r>
            <a:r>
              <a:rPr lang="zh-CN" altLang="en-US" sz="2400"/>
              <a:t>转化成</a:t>
            </a:r>
            <a:r>
              <a:rPr lang="en-US" altLang="zh-CN" sz="2400" b="1" i="1">
                <a:latin typeface="Times New Roman" panose="02020603050405020304" pitchFamily="18" charset="0"/>
              </a:rPr>
              <a:t>MX =NX + b</a:t>
            </a:r>
            <a:r>
              <a:rPr lang="en-US" altLang="zh-CN" sz="2400"/>
              <a:t>, </a:t>
            </a:r>
            <a:r>
              <a:rPr lang="zh-CN" altLang="en-US" sz="2400"/>
              <a:t>或者</a:t>
            </a:r>
            <a:endParaRPr lang="zh-CN" altLang="en-US" sz="240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/>
              <a:t>		 </a:t>
            </a:r>
            <a:r>
              <a:rPr lang="en-US" altLang="zh-CN" sz="2400" b="1" i="1">
                <a:latin typeface="Times New Roman" panose="02020603050405020304" pitchFamily="18" charset="0"/>
              </a:rPr>
              <a:t>AX = b 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400" b="1" i="1">
                <a:latin typeface="Times New Roman" panose="02020603050405020304" pitchFamily="18" charset="0"/>
              </a:rPr>
              <a:t>X =M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 b="1" i="1">
                <a:latin typeface="Times New Roman" panose="02020603050405020304" pitchFamily="18" charset="0"/>
              </a:rPr>
              <a:t>NX + M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en-US" sz="2400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/>
              <a:t>可构造一阶定常迭代法如下：</a:t>
            </a:r>
            <a:endParaRPr lang="zh-CN" altLang="en-US" sz="240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/>
              <a:t>		</a:t>
            </a:r>
            <a:r>
              <a:rPr lang="en-US" altLang="zh-CN" sz="2400" b="1" i="1">
                <a:latin typeface="Times New Roman" panose="02020603050405020304" pitchFamily="18" charset="0"/>
              </a:rPr>
              <a:t>X 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(0)</a:t>
            </a:r>
            <a:r>
              <a:rPr lang="en-US" altLang="zh-CN" sz="2400" baseline="30000"/>
              <a:t>     </a:t>
            </a:r>
            <a:r>
              <a:rPr lang="en-US" altLang="zh-CN" sz="2400"/>
              <a:t>(</a:t>
            </a:r>
            <a:r>
              <a:rPr lang="zh-CN" altLang="en-US" sz="2400"/>
              <a:t>初始向量</a:t>
            </a:r>
            <a:r>
              <a:rPr lang="en-US" altLang="zh-CN" sz="2400"/>
              <a:t>)</a:t>
            </a:r>
            <a:endParaRPr lang="en-US" altLang="zh-CN" sz="240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	</a:t>
            </a:r>
            <a:r>
              <a:rPr lang="en-US" altLang="zh-CN" sz="2400" b="1" i="1">
                <a:latin typeface="Times New Roman" panose="02020603050405020304" pitchFamily="18" charset="0"/>
              </a:rPr>
              <a:t>X 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(k+1)</a:t>
            </a:r>
            <a:r>
              <a:rPr lang="en-US" altLang="zh-CN" sz="2400" b="1" i="1">
                <a:latin typeface="Times New Roman" panose="02020603050405020304" pitchFamily="18" charset="0"/>
              </a:rPr>
              <a:t> = (I - M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 b="1" i="1">
                <a:latin typeface="Times New Roman" panose="02020603050405020304" pitchFamily="18" charset="0"/>
              </a:rPr>
              <a:t>A) X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(k)</a:t>
            </a:r>
            <a:r>
              <a:rPr lang="en-US" altLang="zh-CN" sz="2400" b="1" i="1">
                <a:latin typeface="Times New Roman" panose="02020603050405020304" pitchFamily="18" charset="0"/>
              </a:rPr>
              <a:t> + M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 b="1" i="1">
                <a:latin typeface="Times New Roman" panose="02020603050405020304" pitchFamily="18" charset="0"/>
              </a:rPr>
              <a:t>b  </a:t>
            </a:r>
            <a:r>
              <a:rPr lang="en-US" altLang="zh-CN" sz="2400" b="1">
                <a:latin typeface="Times New Roman" panose="02020603050405020304" pitchFamily="18" charset="0"/>
              </a:rPr>
              <a:t>(</a:t>
            </a:r>
            <a:r>
              <a:rPr lang="en-US" altLang="zh-CN" sz="2400" b="1" i="1">
                <a:latin typeface="Times New Roman" panose="02020603050405020304" pitchFamily="18" charset="0"/>
              </a:rPr>
              <a:t>k=0, 1, 2, …</a:t>
            </a:r>
            <a:r>
              <a:rPr lang="en-US" altLang="zh-CN" sz="2400" b="1">
                <a:latin typeface="Times New Roman" panose="02020603050405020304" pitchFamily="18" charset="0"/>
              </a:rPr>
              <a:t>)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rgbClr val="660066"/>
                </a:solidFill>
              </a:rPr>
              <a:t>选取不同的</a:t>
            </a:r>
            <a:r>
              <a:rPr lang="en-US" altLang="zh-CN" sz="2400" b="1" i="1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400" b="1">
                <a:solidFill>
                  <a:srgbClr val="660066"/>
                </a:solidFill>
              </a:rPr>
              <a:t>就得到不同的迭代法</a:t>
            </a:r>
            <a:r>
              <a:rPr lang="zh-CN" altLang="en-US" sz="2400"/>
              <a:t>．</a:t>
            </a:r>
            <a:endParaRPr lang="zh-CN" altLang="en-US" sz="2400"/>
          </a:p>
        </p:txBody>
      </p:sp>
      <p:sp>
        <p:nvSpPr>
          <p:cNvPr id="17412" name="AutoShape 4"/>
          <p:cNvSpPr>
            <a:spLocks noChangeArrowheads="1"/>
          </p:cNvSpPr>
          <p:nvPr/>
        </p:nvSpPr>
        <p:spPr bwMode="auto">
          <a:xfrm>
            <a:off x="5076825" y="2133600"/>
            <a:ext cx="1582738" cy="865188"/>
          </a:xfrm>
          <a:prstGeom prst="wedgeRoundRectCallout">
            <a:avLst>
              <a:gd name="adj1" fmla="val -115796"/>
              <a:gd name="adj2" fmla="val 12834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algn="ctr"/>
            <a:r>
              <a:rPr lang="en-US" altLang="zh-CN" b="1" i="1">
                <a:latin typeface="Times New Roman" panose="02020603050405020304" pitchFamily="18" charset="0"/>
              </a:rPr>
              <a:t>A=M-N</a:t>
            </a:r>
            <a:endParaRPr lang="en-US" altLang="zh-CN" b="1" i="1">
              <a:latin typeface="Times New Roman" panose="02020603050405020304" pitchFamily="18" charset="0"/>
            </a:endParaRPr>
          </a:p>
          <a:p>
            <a:pPr algn="ctr"/>
            <a:r>
              <a:rPr lang="en-US" altLang="zh-CN" b="1" i="1">
                <a:latin typeface="Times New Roman" panose="02020603050405020304" pitchFamily="18" charset="0"/>
              </a:rPr>
              <a:t>→N=M-A</a:t>
            </a:r>
            <a:endParaRPr lang="en-US" altLang="zh-CN" b="1" i="1">
              <a:latin typeface="Times New Roman" panose="02020603050405020304" pitchFamily="18" charset="0"/>
            </a:endParaRPr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>
            <a:off x="4643438" y="4652963"/>
            <a:ext cx="1800225" cy="576262"/>
          </a:xfrm>
          <a:prstGeom prst="wedgeRoundRectCallout">
            <a:avLst>
              <a:gd name="adj1" fmla="val -139949"/>
              <a:gd name="adj2" fmla="val 10454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algn="ctr"/>
            <a:r>
              <a:rPr lang="en-US" altLang="zh-CN" sz="2400" b="1" i="1">
                <a:latin typeface="Times New Roman" panose="02020603050405020304" pitchFamily="18" charset="0"/>
              </a:rPr>
              <a:t>B=I-M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6372225" y="5949950"/>
            <a:ext cx="1800225" cy="576263"/>
          </a:xfrm>
          <a:prstGeom prst="wedgeRoundRectCallout">
            <a:avLst>
              <a:gd name="adj1" fmla="val -127426"/>
              <a:gd name="adj2" fmla="val -9352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algn="ctr"/>
            <a:r>
              <a:rPr lang="en-US" altLang="zh-CN" sz="2400" b="1" i="1">
                <a:latin typeface="Times New Roman" panose="02020603050405020304" pitchFamily="18" charset="0"/>
              </a:rPr>
              <a:t>g=M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为选取</a:t>
            </a:r>
            <a:r>
              <a:rPr lang="en-US" altLang="zh-CN" b="1" i="1">
                <a:latin typeface="Times New Roman" panose="02020603050405020304" pitchFamily="18" charset="0"/>
              </a:rPr>
              <a:t>M</a:t>
            </a:r>
            <a:r>
              <a:rPr lang="zh-CN" altLang="en-US"/>
              <a:t>做准备</a:t>
            </a:r>
            <a:endParaRPr lang="zh-CN" altLang="en-US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为方便记，设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ii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≠0 (i=1, 2, …, n)</a:t>
            </a:r>
            <a:r>
              <a:rPr lang="zh-CN" altLang="en-US"/>
              <a:t>，将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/>
              <a:t>分解成三部分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 = D – L – U</a:t>
            </a:r>
            <a:r>
              <a:rPr lang="en-US" altLang="zh-CN"/>
              <a:t>, </a:t>
            </a:r>
            <a:r>
              <a:rPr lang="zh-CN" altLang="en-US"/>
              <a:t>其中</a:t>
            </a:r>
            <a:endParaRPr lang="zh-CN" altLang="en-US"/>
          </a:p>
        </p:txBody>
      </p:sp>
      <p:graphicFrame>
        <p:nvGraphicFramePr>
          <p:cNvPr id="17410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347788" y="3716338"/>
          <a:ext cx="4232275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1464945" imgH="474345" progId="Equation.DSMT4">
                  <p:embed/>
                </p:oleObj>
              </mc:Choice>
              <mc:Fallback>
                <p:oleObj name="Equation" r:id="rId1" imgW="1464945" imgH="47434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3716338"/>
                        <a:ext cx="4232275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8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403350" y="2852738"/>
          <a:ext cx="388778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1566545" imgH="203200" progId="Equation.DSMT4">
                  <p:embed/>
                </p:oleObj>
              </mc:Choice>
              <mc:Fallback>
                <p:oleObj name="Equation" r:id="rId3" imgW="1566545" imgH="203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852738"/>
                        <a:ext cx="388778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11"/>
          <p:cNvGraphicFramePr>
            <a:graphicFrameLocks noChangeAspect="1"/>
          </p:cNvGraphicFramePr>
          <p:nvPr/>
        </p:nvGraphicFramePr>
        <p:xfrm>
          <a:off x="1330325" y="5157788"/>
          <a:ext cx="3889375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5" imgW="1566545" imgH="474345" progId="Equation.DSMT4">
                  <p:embed/>
                </p:oleObj>
              </mc:Choice>
              <mc:Fallback>
                <p:oleObj name="Equation" r:id="rId5" imgW="1566545" imgH="474345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5157788"/>
                        <a:ext cx="3889375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</a:t>
            </a:r>
            <a:r>
              <a:rPr lang="zh-CN" altLang="en-US"/>
              <a:t>、</a:t>
            </a:r>
            <a:r>
              <a:rPr lang="en-US" altLang="zh-CN"/>
              <a:t>L</a:t>
            </a:r>
            <a:r>
              <a:rPr lang="zh-CN" altLang="en-US"/>
              <a:t>、</a:t>
            </a:r>
            <a:r>
              <a:rPr lang="en-US" altLang="zh-CN"/>
              <a:t>U</a:t>
            </a:r>
            <a:endParaRPr lang="en-US" altLang="zh-CN"/>
          </a:p>
        </p:txBody>
      </p:sp>
      <p:pic>
        <p:nvPicPr>
          <p:cNvPr id="95235" name="Picture 4" descr="DLU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316913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选</a:t>
            </a:r>
            <a:r>
              <a:rPr lang="en-US" altLang="zh-CN" b="1" i="1">
                <a:latin typeface="Times New Roman" panose="02020603050405020304" pitchFamily="18" charset="0"/>
              </a:rPr>
              <a:t>M=D</a:t>
            </a:r>
            <a:endParaRPr lang="en-US" altLang="zh-CN" b="1" i="1">
              <a:latin typeface="Times New Roman" panose="02020603050405020304" pitchFamily="18" charset="0"/>
            </a:endParaRPr>
          </a:p>
        </p:txBody>
      </p:sp>
      <p:graphicFrame>
        <p:nvGraphicFramePr>
          <p:cNvPr id="18435" name="Object 8"/>
          <p:cNvGraphicFramePr>
            <a:graphicFrameLocks noChangeAspect="1"/>
          </p:cNvGraphicFramePr>
          <p:nvPr/>
        </p:nvGraphicFramePr>
        <p:xfrm>
          <a:off x="1692275" y="1268413"/>
          <a:ext cx="5761038" cy="534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3314700" imgH="3073400" progId="Equation.3">
                  <p:embed/>
                </p:oleObj>
              </mc:Choice>
              <mc:Fallback>
                <p:oleObj name="公式" r:id="rId1" imgW="3314700" imgH="3073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268413"/>
                        <a:ext cx="5761038" cy="534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5B9C2-8087-436B-BFFF-11EAC88A9A4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雅可比</a:t>
            </a:r>
            <a:r>
              <a:rPr lang="en-US" altLang="zh-CN"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(Jacobi)</a:t>
            </a:r>
            <a:r>
              <a:rPr lang="zh-CN" altLang="en-US" sz="3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迭代法</a:t>
            </a:r>
            <a:endParaRPr lang="zh-CN" altLang="en-US" sz="30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1506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1530350" y="1557338"/>
          <a:ext cx="6786563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2095500" imgH="812800" progId="Equation.DSMT4">
                  <p:embed/>
                </p:oleObj>
              </mc:Choice>
              <mc:Fallback>
                <p:oleObj name="Equation" r:id="rId1" imgW="2095500" imgH="812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350" y="1557338"/>
                        <a:ext cx="6786563" cy="2087562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F00"/>
                          </a:gs>
                          <a:gs pos="100000">
                            <a:srgbClr val="FFFF00">
                              <a:gamma/>
                              <a:shade val="79608"/>
                              <a:invGamma/>
                            </a:srgb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1936750" y="3908425"/>
          <a:ext cx="4360863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1879600" imgH="469900" progId="Equation.DSMT4">
                  <p:embed/>
                </p:oleObj>
              </mc:Choice>
              <mc:Fallback>
                <p:oleObj name="Equation" r:id="rId3" imgW="1879600" imgH="469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3908425"/>
                        <a:ext cx="4360863" cy="110013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66FF"/>
                          </a:gs>
                          <a:gs pos="100000">
                            <a:srgbClr val="FF66FF">
                              <a:gamma/>
                              <a:tint val="3137"/>
                              <a:invGamma/>
                            </a:srgbClr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1600200" y="5394325"/>
            <a:ext cx="3929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（</a:t>
            </a:r>
            <a:r>
              <a:rPr lang="en-US" altLang="zh-CN" sz="2400" b="1" i="1">
                <a:latin typeface="Times New Roman" panose="02020603050405020304" pitchFamily="18" charset="0"/>
              </a:rPr>
              <a:t>K=0, 1</a:t>
            </a:r>
            <a:r>
              <a:rPr lang="en-US" altLang="zh-CN" sz="2400"/>
              <a:t>, …</a:t>
            </a:r>
            <a:r>
              <a:rPr lang="zh-CN" altLang="en-US" sz="2400"/>
              <a:t>表示迭代次数）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DDA2EE-6365-4171-A5B8-E081DF641FD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选</a:t>
            </a:r>
            <a:r>
              <a:rPr lang="en-US" altLang="zh-CN" b="1" i="1">
                <a:latin typeface="Times New Roman" panose="02020603050405020304" pitchFamily="18" charset="0"/>
              </a:rPr>
              <a:t>M=D-L</a:t>
            </a:r>
            <a:endParaRPr lang="en-US" altLang="zh-CN" b="1" i="1">
              <a:latin typeface="Times New Roman" panose="02020603050405020304" pitchFamily="18" charset="0"/>
            </a:endParaRPr>
          </a:p>
        </p:txBody>
      </p:sp>
      <p:graphicFrame>
        <p:nvGraphicFramePr>
          <p:cNvPr id="22531" name="Object 4"/>
          <p:cNvGraphicFramePr>
            <a:graphicFrameLocks noChangeAspect="1"/>
          </p:cNvGraphicFramePr>
          <p:nvPr/>
        </p:nvGraphicFramePr>
        <p:xfrm>
          <a:off x="609600" y="1099004"/>
          <a:ext cx="7988300" cy="573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10337600" imgH="79248000" progId="Equation.3">
                  <p:embed/>
                </p:oleObj>
              </mc:Choice>
              <mc:Fallback>
                <p:oleObj name="公式" r:id="rId1" imgW="110337600" imgH="7924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099004"/>
                        <a:ext cx="7988300" cy="573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5B9C2-8087-436B-BFFF-11EAC88A9A4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高斯</a:t>
            </a:r>
            <a:r>
              <a:rPr lang="en-US" altLang="zh-CN"/>
              <a:t>-</a:t>
            </a:r>
            <a:r>
              <a:rPr lang="zh-CN" altLang="en-US"/>
              <a:t>赛德尔迭代法的矩阵形式</a:t>
            </a:r>
            <a:endParaRPr lang="zh-CN" altLang="en-US"/>
          </a:p>
        </p:txBody>
      </p:sp>
      <p:graphicFrame>
        <p:nvGraphicFramePr>
          <p:cNvPr id="2457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611188" y="1557338"/>
          <a:ext cx="8064500" cy="477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3390900" imgH="2006600" progId="Equation.3">
                  <p:embed/>
                </p:oleObj>
              </mc:Choice>
              <mc:Fallback>
                <p:oleObj name="公式" r:id="rId1" imgW="3390900" imgH="2006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557338"/>
                        <a:ext cx="8064500" cy="477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F1FDE-B707-4382-834B-5925135A470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高斯</a:t>
            </a:r>
            <a:r>
              <a:rPr lang="en-US" altLang="zh-CN"/>
              <a:t>-</a:t>
            </a:r>
            <a:r>
              <a:rPr lang="zh-CN" altLang="en-US"/>
              <a:t>赛德尔迭代法的矩阵形式</a:t>
            </a:r>
            <a:endParaRPr lang="zh-CN" altLang="en-US"/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68313" y="5876925"/>
            <a:ext cx="8229600" cy="5699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/>
              <a:t>式中矩阵</a:t>
            </a:r>
            <a:r>
              <a:rPr lang="en-US" altLang="zh-CN" sz="2400" b="1" i="1">
                <a:latin typeface="Times New Roman" panose="02020603050405020304" pitchFamily="18" charset="0"/>
              </a:rPr>
              <a:t>B=(D-L)</a:t>
            </a:r>
            <a:r>
              <a:rPr lang="en-US" altLang="zh-CN" sz="2400" b="1" i="1" baseline="30000">
                <a:latin typeface="Times New Roman" panose="02020603050405020304" pitchFamily="18" charset="0"/>
              </a:rPr>
              <a:t>-1</a:t>
            </a:r>
            <a:r>
              <a:rPr lang="en-US" altLang="zh-CN" sz="2400" b="1" i="1">
                <a:latin typeface="Times New Roman" panose="02020603050405020304" pitchFamily="18" charset="0"/>
              </a:rPr>
              <a:t>U</a:t>
            </a:r>
            <a:r>
              <a:rPr lang="zh-CN" altLang="en-US" sz="2400"/>
              <a:t>为</a:t>
            </a:r>
            <a:r>
              <a:rPr lang="en-US" altLang="zh-CN" sz="2400"/>
              <a:t>Gauss-Seidel</a:t>
            </a:r>
            <a:r>
              <a:rPr lang="zh-CN" altLang="en-US" sz="2400"/>
              <a:t>迭代法的</a:t>
            </a:r>
            <a:r>
              <a:rPr lang="zh-CN" altLang="en-US" sz="2400" b="1">
                <a:solidFill>
                  <a:srgbClr val="660066"/>
                </a:solidFill>
              </a:rPr>
              <a:t>迭代矩阵</a:t>
            </a:r>
            <a:endParaRPr lang="zh-CN" altLang="en-US" sz="2400" b="1">
              <a:solidFill>
                <a:srgbClr val="660066"/>
              </a:solidFill>
            </a:endParaRPr>
          </a:p>
        </p:txBody>
      </p:sp>
      <p:graphicFrame>
        <p:nvGraphicFramePr>
          <p:cNvPr id="25602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611188" y="1557338"/>
          <a:ext cx="7705725" cy="414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4483100" imgH="2413000" progId="Equation.3">
                  <p:embed/>
                </p:oleObj>
              </mc:Choice>
              <mc:Fallback>
                <p:oleObj name="公式" r:id="rId1" imgW="4483100" imgH="241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557338"/>
                        <a:ext cx="7705725" cy="414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3D1DC-D78D-41E2-9E1B-56A78D0C3F0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304800" y="304800"/>
          <a:ext cx="86106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3319145" imgH="2370455" progId="Equation.DSMT4">
                  <p:embed/>
                </p:oleObj>
              </mc:Choice>
              <mc:Fallback>
                <p:oleObj name="Equation" r:id="rId1" imgW="3319145" imgH="237045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04800"/>
                        <a:ext cx="8610600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900113" y="4221163"/>
            <a:ext cx="720725" cy="519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800" b="1" i="1" baseline="-25000">
                <a:latin typeface="Times New Roman" panose="02020603050405020304" pitchFamily="18" charset="0"/>
              </a:rPr>
              <a:t>ω</a:t>
            </a:r>
            <a:endParaRPr lang="en-US" altLang="zh-CN" sz="2800" b="1" i="1" baseline="-25000">
              <a:latin typeface="Times New Roman" panose="02020603050405020304" pitchFamily="18" charset="0"/>
            </a:endParaRPr>
          </a:p>
        </p:txBody>
      </p:sp>
      <p:graphicFrame>
        <p:nvGraphicFramePr>
          <p:cNvPr id="74757" name="Object 5"/>
          <p:cNvGraphicFramePr>
            <a:graphicFrameLocks noGrp="1" noChangeAspect="1"/>
          </p:cNvGraphicFramePr>
          <p:nvPr>
            <p:ph/>
          </p:nvPr>
        </p:nvGraphicFramePr>
        <p:xfrm>
          <a:off x="5735638" y="3789363"/>
          <a:ext cx="340836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3" imgW="1320800" imgH="338455" progId="Equation.3">
                  <p:embed/>
                </p:oleObj>
              </mc:Choice>
              <mc:Fallback>
                <p:oleObj name="公式" r:id="rId3" imgW="1320800" imgH="33845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38" y="3789363"/>
                        <a:ext cx="3408362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5269356-E7A9-4F22-B6D2-BEA5EB8A650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吉祥如意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CDESIGNN</Template>
  <TotalTime>0</TotalTime>
  <Words>7728</Words>
  <Application>WPS 演示</Application>
  <PresentationFormat>全屏显示(4:3)</PresentationFormat>
  <Paragraphs>985</Paragraphs>
  <Slides>113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139</vt:i4>
      </vt:variant>
      <vt:variant>
        <vt:lpstr>幻灯片标题</vt:lpstr>
      </vt:variant>
      <vt:variant>
        <vt:i4>113</vt:i4>
      </vt:variant>
    </vt:vector>
  </HeadingPairs>
  <TitlesOfParts>
    <vt:vector size="269" baseType="lpstr">
      <vt:lpstr>Arial</vt:lpstr>
      <vt:lpstr>宋体</vt:lpstr>
      <vt:lpstr>Wingdings</vt:lpstr>
      <vt:lpstr>Wingdings 2</vt:lpstr>
      <vt:lpstr>Times New Roman</vt:lpstr>
      <vt:lpstr>微软雅黑</vt:lpstr>
      <vt:lpstr>Arial Unicode MS</vt:lpstr>
      <vt:lpstr>Calibri</vt:lpstr>
      <vt:lpstr>Cambria Math</vt:lpstr>
      <vt:lpstr>Cambria Math</vt:lpstr>
      <vt:lpstr>华文新魏</vt:lpstr>
      <vt:lpstr>Symbol</vt:lpstr>
      <vt:lpstr>幼圆</vt:lpstr>
      <vt:lpstr>楷体_GB2312</vt:lpstr>
      <vt:lpstr>新宋体</vt:lpstr>
      <vt:lpstr>黑体</vt:lpstr>
      <vt:lpstr>吉祥如意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计算方法</vt:lpstr>
      <vt:lpstr>考试内容</vt:lpstr>
      <vt:lpstr>第1章 绪论</vt:lpstr>
      <vt:lpstr>1.2 数值计算的误差</vt:lpstr>
      <vt:lpstr>误差的定义方式</vt:lpstr>
      <vt:lpstr>有效数字</vt:lpstr>
      <vt:lpstr>PowerPoint 演示文稿</vt:lpstr>
      <vt:lpstr>函数的误差的计算公式</vt:lpstr>
      <vt:lpstr>第2章 插值法</vt:lpstr>
      <vt:lpstr>n次多项式插值</vt:lpstr>
      <vt:lpstr>n次插值基函数</vt:lpstr>
      <vt:lpstr>一个重要的结论</vt:lpstr>
      <vt:lpstr>拉格朗日插值多项式</vt:lpstr>
      <vt:lpstr>拉格朗日插值余项</vt:lpstr>
      <vt:lpstr>均差的定义</vt:lpstr>
      <vt:lpstr>牛顿均差插值多项式</vt:lpstr>
      <vt:lpstr>均差的性质</vt:lpstr>
      <vt:lpstr>编程实现</vt:lpstr>
      <vt:lpstr>规则的埃尔米特(Hermite)插值</vt:lpstr>
      <vt:lpstr>基本思想类似拉格朗日法</vt:lpstr>
      <vt:lpstr>埃尔米特插值的构成</vt:lpstr>
      <vt:lpstr>埃尔米特插值公式</vt:lpstr>
      <vt:lpstr>两点三次埃尔米特</vt:lpstr>
      <vt:lpstr>多项式插值问题综合</vt:lpstr>
      <vt:lpstr>基本思想类似牛顿</vt:lpstr>
      <vt:lpstr>第3章 函数逼近与曲线拟合</vt:lpstr>
      <vt:lpstr>连续函数空间上的带权内积和范数</vt:lpstr>
      <vt:lpstr>正交多项式</vt:lpstr>
      <vt:lpstr>如何求得正交多项式？</vt:lpstr>
      <vt:lpstr>勒让德多项式</vt:lpstr>
      <vt:lpstr>勒让德多项式的性质</vt:lpstr>
      <vt:lpstr>勒让德多项式的性质</vt:lpstr>
      <vt:lpstr>勒让德多项式的性质</vt:lpstr>
      <vt:lpstr>切比雪夫多项式</vt:lpstr>
      <vt:lpstr>切比雪夫多项式性质</vt:lpstr>
      <vt:lpstr>切比雪夫多项式性质</vt:lpstr>
      <vt:lpstr>切比雪夫多项式性质</vt:lpstr>
      <vt:lpstr>最佳（一致）逼近的条件</vt:lpstr>
      <vt:lpstr>衍生的结论</vt:lpstr>
      <vt:lpstr>定理6说明</vt:lpstr>
      <vt:lpstr>最佳平方逼近</vt:lpstr>
      <vt:lpstr>求解思路</vt:lpstr>
      <vt:lpstr>求解方法</vt:lpstr>
      <vt:lpstr>针对多项式的具体解法</vt:lpstr>
      <vt:lpstr>针对多项式的具体解法</vt:lpstr>
      <vt:lpstr>如果选取的基是正交基的话</vt:lpstr>
      <vt:lpstr>如何求得正交多项式？</vt:lpstr>
      <vt:lpstr>利用已有结论偷懒</vt:lpstr>
      <vt:lpstr>几个结论</vt:lpstr>
      <vt:lpstr>第四章 数值积分与数值微分</vt:lpstr>
      <vt:lpstr>求积公式</vt:lpstr>
      <vt:lpstr>代数精度</vt:lpstr>
      <vt:lpstr>代数精度的条件</vt:lpstr>
      <vt:lpstr>插值型求积公式</vt:lpstr>
      <vt:lpstr>插值型求积公式的性质</vt:lpstr>
      <vt:lpstr>定理1的推论</vt:lpstr>
      <vt:lpstr>高斯型求积公式</vt:lpstr>
      <vt:lpstr>高斯点的要求</vt:lpstr>
      <vt:lpstr>如何确定高斯点</vt:lpstr>
      <vt:lpstr>高斯-勒让德求积公式</vt:lpstr>
      <vt:lpstr>高斯-切比雪夫求积公式</vt:lpstr>
      <vt:lpstr>第5章 解线性方程组的直接方法</vt:lpstr>
      <vt:lpstr>Doolittle分解的直接计算方法</vt:lpstr>
      <vt:lpstr>直接三角分解计算公式</vt:lpstr>
      <vt:lpstr>求解计算公式</vt:lpstr>
      <vt:lpstr>Crout分解法</vt:lpstr>
      <vt:lpstr>Crout分解算法</vt:lpstr>
      <vt:lpstr>解法</vt:lpstr>
      <vt:lpstr>特殊条件下的分解和求解方法</vt:lpstr>
      <vt:lpstr>平方根法与改进平方根法</vt:lpstr>
      <vt:lpstr>对称正定阵的三角分解算法</vt:lpstr>
      <vt:lpstr>对称正定阵方程的算法</vt:lpstr>
      <vt:lpstr>改进</vt:lpstr>
      <vt:lpstr>改进的平方根法</vt:lpstr>
      <vt:lpstr>分解实现</vt:lpstr>
      <vt:lpstr>引进tij=lijdj的分解算法</vt:lpstr>
      <vt:lpstr>另一种特殊矩阵—— 对角占优的三对角线方程组</vt:lpstr>
      <vt:lpstr>若三对角矩阵A的所有顺序主子式非奇异，可进行Crout分解</vt:lpstr>
      <vt:lpstr>三对角阵A的Crout分解算法</vt:lpstr>
      <vt:lpstr>追赶法公式</vt:lpstr>
      <vt:lpstr>向量的范数</vt:lpstr>
      <vt:lpstr>向量的p-范数（通用的范数定义）</vt:lpstr>
      <vt:lpstr>范数的等价性</vt:lpstr>
      <vt:lpstr>PowerPoint 演示文稿</vt:lpstr>
      <vt:lpstr>矩阵的范数</vt:lpstr>
      <vt:lpstr>矩阵的算子范数</vt:lpstr>
      <vt:lpstr>PowerPoint 演示文稿</vt:lpstr>
      <vt:lpstr>PowerPoint 演示文稿</vt:lpstr>
      <vt:lpstr>PowerPoint 演示文稿</vt:lpstr>
      <vt:lpstr>第6章 解线性方程组的迭代法</vt:lpstr>
      <vt:lpstr>基本迭代法</vt:lpstr>
      <vt:lpstr>为选取M做准备</vt:lpstr>
      <vt:lpstr>D、L、U</vt:lpstr>
      <vt:lpstr>选M=D</vt:lpstr>
      <vt:lpstr>雅可比(Jacobi)迭代法</vt:lpstr>
      <vt:lpstr>选M=D-L</vt:lpstr>
      <vt:lpstr>高斯-赛德尔迭代法的矩阵形式</vt:lpstr>
      <vt:lpstr>高斯-赛德尔迭代法的矩阵形式</vt:lpstr>
      <vt:lpstr>PowerPoint 演示文稿</vt:lpstr>
      <vt:lpstr>一阶定常迭代法的基本定理</vt:lpstr>
      <vt:lpstr>B的形式复杂，特征值不好求</vt:lpstr>
      <vt:lpstr>PowerPoint 演示文稿</vt:lpstr>
      <vt:lpstr>相关定理</vt:lpstr>
      <vt:lpstr>第7章 非线性方程求根</vt:lpstr>
      <vt:lpstr>简单迭代法</vt:lpstr>
      <vt:lpstr>区间收敛的条件</vt:lpstr>
      <vt:lpstr>局部收敛性</vt:lpstr>
      <vt:lpstr>收敛速度评价</vt:lpstr>
      <vt:lpstr>PowerPoint 演示文稿</vt:lpstr>
      <vt:lpstr>PowerPoint 演示文稿</vt:lpstr>
      <vt:lpstr>牛顿迭代法的收敛速度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fifo</dc:creator>
  <cp:lastModifiedBy>a</cp:lastModifiedBy>
  <cp:revision>117</cp:revision>
  <cp:lastPrinted>2113-01-01T00:00:00Z</cp:lastPrinted>
  <dcterms:created xsi:type="dcterms:W3CDTF">2113-01-01T00:00:00Z</dcterms:created>
  <dcterms:modified xsi:type="dcterms:W3CDTF">2025-05-28T01:59:17Z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244F4E5800F14B7F92494CC69C9EB421_12</vt:lpwstr>
  </property>
  <property fmtid="{D5CDD505-2E9C-101B-9397-08002B2CF9AE}" pid="4" name="KSOProductBuildVer">
    <vt:lpwstr>2052-12.1.0.19770</vt:lpwstr>
  </property>
</Properties>
</file>